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notesSlides/notesSlide2.xml" ContentType="application/vnd.openxmlformats-officedocument.presentationml.notesSlide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notesSlides/notesSlide3.xml" ContentType="application/vnd.openxmlformats-officedocument.presentationml.notesSlide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notesSlides/notesSlide4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theme/themeOverride1.xml" ContentType="application/vnd.openxmlformats-officedocument.themeOverr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636" r:id="rId2"/>
    <p:sldId id="661" r:id="rId3"/>
    <p:sldId id="669" r:id="rId4"/>
    <p:sldId id="672" r:id="rId5"/>
    <p:sldId id="673" r:id="rId6"/>
    <p:sldId id="670" r:id="rId7"/>
    <p:sldId id="668" r:id="rId8"/>
    <p:sldId id="666" r:id="rId9"/>
  </p:sldIdLst>
  <p:sldSz cx="12192000" cy="6858000"/>
  <p:notesSz cx="6797675" cy="9926638"/>
  <p:custDataLst>
    <p:tags r:id="rId12"/>
  </p:custDataLst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5" userDrawn="1">
          <p15:clr>
            <a:srgbClr val="A4A3A4"/>
          </p15:clr>
        </p15:guide>
        <p15:guide id="2" pos="2142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Zen" initials="ZKM" lastIdx="16" clrIdx="0"/>
  <p:cmAuthor id="1" name="Комлик Олег Геннадьевич" initials="КОГ" lastIdx="8" clrIdx="1">
    <p:extLst>
      <p:ext uri="{19B8F6BF-5375-455C-9EA6-DF929625EA0E}">
        <p15:presenceInfo xmlns:p15="http://schemas.microsoft.com/office/powerpoint/2012/main" userId="Комлик Олег Геннадьевич" providerId="None"/>
      </p:ext>
    </p:extLst>
  </p:cmAuthor>
  <p:cmAuthor id="2" name="KZ" initials="K" lastIdx="6" clrIdx="2">
    <p:extLst>
      <p:ext uri="{19B8F6BF-5375-455C-9EA6-DF929625EA0E}">
        <p15:presenceInfo xmlns:p15="http://schemas.microsoft.com/office/powerpoint/2012/main" userId="KZ" providerId="None"/>
      </p:ext>
    </p:extLst>
  </p:cmAuthor>
  <p:cmAuthor id="3" name="Неясова Екатерина Викторовна" initials="НЕВ" lastIdx="0" clrIdx="3">
    <p:extLst>
      <p:ext uri="{19B8F6BF-5375-455C-9EA6-DF929625EA0E}">
        <p15:presenceInfo xmlns:p15="http://schemas.microsoft.com/office/powerpoint/2012/main" userId="Неясова Екатерина Викторовна" providerId="None"/>
      </p:ext>
    </p:extLst>
  </p:cmAuthor>
  <p:cmAuthor id="4" name="Шубенок Николай Владимирович" initials="ШНВ" lastIdx="6" clrIdx="4">
    <p:extLst>
      <p:ext uri="{19B8F6BF-5375-455C-9EA6-DF929625EA0E}">
        <p15:presenceInfo xmlns:p15="http://schemas.microsoft.com/office/powerpoint/2012/main" userId="Шубенок Николай Владимирович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99"/>
    <a:srgbClr val="8FC54C"/>
    <a:srgbClr val="008352"/>
    <a:srgbClr val="EF9A01"/>
    <a:srgbClr val="96C84E"/>
    <a:srgbClr val="3E5057"/>
    <a:srgbClr val="8BC540"/>
    <a:srgbClr val="065474"/>
    <a:srgbClr val="010101"/>
    <a:srgbClr val="A1A3A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0A1B5D5-9B99-4C35-A422-299274C87663}" styleName="Средний стиль 1 —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E8B1032C-EA38-4F05-BA0D-38AFFFC7BED3}" styleName="Светлый стиль 3 — акцент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68D230F3-CF80-4859-8CE7-A43EE81993B5}" styleName="Светлый стиль 1 — акцент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0E3FDE45-AF77-4B5C-9715-49D594BDF05E}" styleName="Светлый стиль 1 — акцент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93296810-A885-4BE3-A3E7-6D5BEEA58F35}" styleName="Средний стиль 2 —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Средний стиль 2 —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16D9F66E-5EB9-4882-86FB-DCBF35E3C3E4}" styleName="Средний стиль 4 —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029" autoAdjust="0"/>
    <p:restoredTop sz="96586" autoAdjust="0"/>
  </p:normalViewPr>
  <p:slideViewPr>
    <p:cSldViewPr snapToGrid="0">
      <p:cViewPr>
        <p:scale>
          <a:sx n="100" d="100"/>
          <a:sy n="100" d="100"/>
        </p:scale>
        <p:origin x="-66" y="-3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>
      <p:cViewPr varScale="1">
        <p:scale>
          <a:sx n="59" d="100"/>
          <a:sy n="59" d="100"/>
        </p:scale>
        <p:origin x="-3216" y="-67"/>
      </p:cViewPr>
      <p:guideLst>
        <p:guide orient="horz" pos="3125"/>
        <p:guide pos="214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package" Target="../embeddings/_____Microsoft_Excel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/>
              <a:t>TCO</a:t>
            </a:r>
            <a:r>
              <a:rPr lang="en-US" baseline="0"/>
              <a:t> </a:t>
            </a:r>
            <a:r>
              <a:rPr lang="ru-RU" baseline="0"/>
              <a:t>на 5 лет</a:t>
            </a:r>
            <a:endParaRPr lang="ru-RU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Лист2!$F$2:$F$6</c:f>
              <c:strCache>
                <c:ptCount val="5"/>
                <c:pt idx="0">
                  <c:v>Cloudfactory</c:v>
                </c:pt>
                <c:pt idx="1">
                  <c:v>IDeast</c:v>
                </c:pt>
                <c:pt idx="2">
                  <c:v>KODE</c:v>
                </c:pt>
                <c:pt idx="3">
                  <c:v>SimbirSoft</c:v>
                </c:pt>
                <c:pt idx="4">
                  <c:v>Diasoft</c:v>
                </c:pt>
              </c:strCache>
            </c:strRef>
          </c:cat>
          <c:val>
            <c:numRef>
              <c:f>Лист2!$I$2:$I$6</c:f>
              <c:numCache>
                <c:formatCode>0.0</c:formatCode>
                <c:ptCount val="5"/>
                <c:pt idx="0">
                  <c:v>30</c:v>
                </c:pt>
                <c:pt idx="1">
                  <c:v>15.4</c:v>
                </c:pt>
                <c:pt idx="2">
                  <c:v>12.3</c:v>
                </c:pt>
                <c:pt idx="3">
                  <c:v>33.9</c:v>
                </c:pt>
                <c:pt idx="4">
                  <c:v>16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824-4BEF-B773-7651C50E654A}"/>
            </c:ext>
          </c:extLst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366934528"/>
        <c:axId val="1366933280"/>
      </c:barChart>
      <c:catAx>
        <c:axId val="13669345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366933280"/>
        <c:crosses val="autoZero"/>
        <c:auto val="1"/>
        <c:lblAlgn val="ctr"/>
        <c:lblOffset val="100"/>
        <c:noMultiLvlLbl val="0"/>
      </c:catAx>
      <c:valAx>
        <c:axId val="13669332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ru-RU"/>
                  <a:t>Стоимость</a:t>
                </a: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ru-RU"/>
            </a:p>
          </c:txPr>
        </c:title>
        <c:numFmt formatCode="0.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36693452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1" y="6"/>
            <a:ext cx="2946400" cy="495612"/>
          </a:xfrm>
          <a:prstGeom prst="rect">
            <a:avLst/>
          </a:prstGeom>
        </p:spPr>
        <p:txBody>
          <a:bodyPr vert="horz" lIns="90415" tIns="45207" rIns="90415" bIns="45207" rtlCol="0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9697" y="6"/>
            <a:ext cx="2946400" cy="495612"/>
          </a:xfrm>
          <a:prstGeom prst="rect">
            <a:avLst/>
          </a:prstGeom>
        </p:spPr>
        <p:txBody>
          <a:bodyPr vert="horz" lIns="90415" tIns="45207" rIns="90415" bIns="45207" rtlCol="0"/>
          <a:lstStyle>
            <a:lvl1pPr algn="r">
              <a:defRPr sz="1200"/>
            </a:lvl1pPr>
          </a:lstStyle>
          <a:p>
            <a:fld id="{35AF21F0-B5AA-44B3-A1D1-861E42B1959A}" type="datetimeFigureOut">
              <a:rPr lang="ru-RU" smtClean="0"/>
              <a:pPr/>
              <a:t>24.04.2020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11" y="9427839"/>
            <a:ext cx="2946400" cy="497211"/>
          </a:xfrm>
          <a:prstGeom prst="rect">
            <a:avLst/>
          </a:prstGeom>
        </p:spPr>
        <p:txBody>
          <a:bodyPr vert="horz" lIns="90415" tIns="45207" rIns="90415" bIns="45207" rtlCol="0" anchor="b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9697" y="9427839"/>
            <a:ext cx="2946400" cy="497211"/>
          </a:xfrm>
          <a:prstGeom prst="rect">
            <a:avLst/>
          </a:prstGeom>
        </p:spPr>
        <p:txBody>
          <a:bodyPr vert="horz" lIns="90415" tIns="45207" rIns="90415" bIns="45207" rtlCol="0" anchor="b"/>
          <a:lstStyle>
            <a:lvl1pPr algn="r">
              <a:defRPr sz="1200"/>
            </a:lvl1pPr>
          </a:lstStyle>
          <a:p>
            <a:fld id="{152FAFEC-A59F-456E-8DE8-E6C8C6BD783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920901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7" y="12"/>
            <a:ext cx="2945659" cy="496331"/>
          </a:xfrm>
          <a:prstGeom prst="rect">
            <a:avLst/>
          </a:prstGeom>
        </p:spPr>
        <p:txBody>
          <a:bodyPr vert="horz" lIns="90415" tIns="45207" rIns="90415" bIns="45207" rtlCol="0"/>
          <a:lstStyle>
            <a:lvl1pPr algn="l">
              <a:defRPr sz="12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defRPr>
            </a:lvl1pPr>
          </a:lstStyle>
          <a:p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8" y="12"/>
            <a:ext cx="2945659" cy="496331"/>
          </a:xfrm>
          <a:prstGeom prst="rect">
            <a:avLst/>
          </a:prstGeom>
        </p:spPr>
        <p:txBody>
          <a:bodyPr vert="horz" lIns="90415" tIns="45207" rIns="90415" bIns="45207" rtlCol="0"/>
          <a:lstStyle>
            <a:lvl1pPr algn="r">
              <a:defRPr sz="12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defRPr>
            </a:lvl1pPr>
          </a:lstStyle>
          <a:p>
            <a:fld id="{66ED5F50-9CB4-4354-93D5-81E7382320EB}" type="datetimeFigureOut">
              <a:rPr lang="ru-RU" smtClean="0"/>
              <a:pPr/>
              <a:t>24.04.2020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415" tIns="45207" rIns="90415" bIns="45207" rtlCol="0" anchor="ctr"/>
          <a:lstStyle/>
          <a:p>
            <a:endParaRPr lang="ru-RU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9" y="4715157"/>
            <a:ext cx="5438140" cy="4466988"/>
          </a:xfrm>
          <a:prstGeom prst="rect">
            <a:avLst/>
          </a:prstGeom>
        </p:spPr>
        <p:txBody>
          <a:bodyPr vert="horz" lIns="90415" tIns="45207" rIns="90415" bIns="45207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7" y="9428597"/>
            <a:ext cx="2945659" cy="496331"/>
          </a:xfrm>
          <a:prstGeom prst="rect">
            <a:avLst/>
          </a:prstGeom>
        </p:spPr>
        <p:txBody>
          <a:bodyPr vert="horz" lIns="90415" tIns="45207" rIns="90415" bIns="45207" rtlCol="0" anchor="b"/>
          <a:lstStyle>
            <a:lvl1pPr algn="l">
              <a:defRPr sz="12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defRPr>
            </a:lvl1pPr>
          </a:lstStyle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8" y="9428597"/>
            <a:ext cx="2945659" cy="496331"/>
          </a:xfrm>
          <a:prstGeom prst="rect">
            <a:avLst/>
          </a:prstGeom>
        </p:spPr>
        <p:txBody>
          <a:bodyPr vert="horz" lIns="90415" tIns="45207" rIns="90415" bIns="45207" rtlCol="0" anchor="b"/>
          <a:lstStyle>
            <a:lvl1pPr algn="r">
              <a:defRPr sz="12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defRPr>
            </a:lvl1pPr>
          </a:lstStyle>
          <a:p>
            <a:fld id="{BFF26E4C-C26C-4AB6-BC3B-0231819F3ABB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77576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Tahoma" panose="020B0604030504040204" pitchFamily="34" charset="0"/>
        <a:ea typeface="Tahoma" panose="020B0604030504040204" pitchFamily="34" charset="0"/>
        <a:cs typeface="Tahoma" panose="020B0604030504040204" pitchFamily="34" charset="0"/>
        <a:sym typeface="Tahoma" panose="020B0604030504040204" pitchFamily="34" charset="0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Tahoma" panose="020B0604030504040204" pitchFamily="34" charset="0"/>
        <a:ea typeface="Tahoma" panose="020B0604030504040204" pitchFamily="34" charset="0"/>
        <a:cs typeface="Tahoma" panose="020B0604030504040204" pitchFamily="34" charset="0"/>
        <a:sym typeface="Tahoma" panose="020B0604030504040204" pitchFamily="34" charset="0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Tahoma" panose="020B0604030504040204" pitchFamily="34" charset="0"/>
        <a:ea typeface="Tahoma" panose="020B0604030504040204" pitchFamily="34" charset="0"/>
        <a:cs typeface="Tahoma" panose="020B0604030504040204" pitchFamily="34" charset="0"/>
        <a:sym typeface="Tahoma" panose="020B0604030504040204" pitchFamily="34" charset="0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Tahoma" panose="020B0604030504040204" pitchFamily="34" charset="0"/>
        <a:ea typeface="Tahoma" panose="020B0604030504040204" pitchFamily="34" charset="0"/>
        <a:cs typeface="Tahoma" panose="020B0604030504040204" pitchFamily="34" charset="0"/>
        <a:sym typeface="Tahoma" panose="020B0604030504040204" pitchFamily="34" charset="0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Tahoma" panose="020B0604030504040204" pitchFamily="34" charset="0"/>
        <a:ea typeface="Tahoma" panose="020B0604030504040204" pitchFamily="34" charset="0"/>
        <a:cs typeface="Tahoma" panose="020B0604030504040204" pitchFamily="34" charset="0"/>
        <a:sym typeface="Tahoma" panose="020B0604030504040204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488" y="744538"/>
            <a:ext cx="6616700" cy="3722687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FF26E4C-C26C-4AB6-BC3B-0231819F3ABB}" type="slidenum">
              <a:rPr kumimoji="0" lang="ru-RU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ru-RU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38712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488" y="744538"/>
            <a:ext cx="6616700" cy="3722687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FF26E4C-C26C-4AB6-BC3B-0231819F3ABB}" type="slidenum">
              <a:rPr kumimoji="0" lang="ru-RU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ru-RU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428649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488" y="744538"/>
            <a:ext cx="6616700" cy="3722687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FF26E4C-C26C-4AB6-BC3B-0231819F3ABB}" type="slidenum">
              <a:rPr kumimoji="0" lang="ru-RU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ru-RU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141847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488" y="744538"/>
            <a:ext cx="6616700" cy="3722687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FF26E4C-C26C-4AB6-BC3B-0231819F3ABB}" type="slidenum">
              <a:rPr kumimoji="0" lang="ru-RU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0" lang="ru-RU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1888727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90488" y="744538"/>
            <a:ext cx="6616700" cy="3722687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FF26E4C-C26C-4AB6-BC3B-0231819F3ABB}" type="slidenum">
              <a:rPr kumimoji="0" lang="ru-RU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8</a:t>
            </a:fld>
            <a:endParaRPr kumimoji="0" lang="ru-RU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806880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4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2.png"/><Relationship Id="rId5" Type="http://schemas.openxmlformats.org/officeDocument/2006/relationships/image" Target="../media/image1.emf"/><Relationship Id="rId4" Type="http://schemas.openxmlformats.org/officeDocument/2006/relationships/oleObject" Target="../embeddings/oleObject2.bin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6.xml"/><Relationship Id="rId2" Type="http://schemas.openxmlformats.org/officeDocument/2006/relationships/tags" Target="../tags/tag5.xml"/><Relationship Id="rId1" Type="http://schemas.openxmlformats.org/officeDocument/2006/relationships/vmlDrawing" Target="../drawings/vmlDrawing3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3.bin"/><Relationship Id="rId4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8.xml"/><Relationship Id="rId2" Type="http://schemas.openxmlformats.org/officeDocument/2006/relationships/tags" Target="../tags/tag7.xml"/><Relationship Id="rId1" Type="http://schemas.openxmlformats.org/officeDocument/2006/relationships/vmlDrawing" Target="../drawings/vmlDrawing4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4.bin"/><Relationship Id="rId4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4_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Объект 1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/>
          </p:nvPr>
        </p:nvGraphicFramePr>
        <p:xfrm>
          <a:off x="2119" y="1601"/>
          <a:ext cx="2116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3653" name="think-cell Slide" r:id="rId4" imgW="360" imgH="360" progId="TCLayout.ActiveDocument.1">
                  <p:embed/>
                </p:oleObj>
              </mc:Choice>
              <mc:Fallback>
                <p:oleObj name="think-cell Slide" r:id="rId4" imgW="360" imgH="360" progId="TCLayout.ActiveDocument.1">
                  <p:embed/>
                  <p:pic>
                    <p:nvPicPr>
                      <p:cNvPr id="0" name="Picture 778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119" y="1601"/>
                        <a:ext cx="2116" cy="1587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9" name="object 2"/>
          <p:cNvSpPr txBox="1">
            <a:spLocks noGrp="1"/>
          </p:cNvSpPr>
          <p:nvPr>
            <p:ph type="title" hasCustomPrompt="1"/>
          </p:nvPr>
        </p:nvSpPr>
        <p:spPr>
          <a:xfrm>
            <a:off x="482008" y="1851757"/>
            <a:ext cx="11224093" cy="4040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>
            <a:lvl1pPr marL="14842" marR="5937">
              <a:lnSpc>
                <a:spcPct val="101099"/>
              </a:lnSpc>
              <a:tabLst>
                <a:tab pos="3088557" algn="l"/>
              </a:tabLst>
              <a:defRPr sz="2600">
                <a:solidFill>
                  <a:schemeClr val="accent6"/>
                </a:solidFill>
                <a:latin typeface="+mj-lt"/>
              </a:defRPr>
            </a:lvl1pPr>
          </a:lstStyle>
          <a:p>
            <a:pPr marL="11132" marR="4453">
              <a:lnSpc>
                <a:spcPct val="101099"/>
              </a:lnSpc>
              <a:tabLst>
                <a:tab pos="2316476" algn="l"/>
              </a:tabLst>
            </a:pPr>
            <a:r>
              <a:rPr lang="ru-RU" sz="2600" dirty="0" smtClean="0">
                <a:latin typeface="Arial"/>
                <a:cs typeface="Arial"/>
              </a:rPr>
              <a:t>Название презентации</a:t>
            </a:r>
            <a:endParaRPr sz="2600" dirty="0">
              <a:latin typeface="Arial"/>
              <a:cs typeface="Arial"/>
            </a:endParaRPr>
          </a:p>
        </p:txBody>
      </p:sp>
      <p:pic>
        <p:nvPicPr>
          <p:cNvPr id="8" name="Изображение 14" descr="1_Визитная карточка-04.png"/>
          <p:cNvPicPr>
            <a:picLocks noChangeAspect="1"/>
          </p:cNvPicPr>
          <p:nvPr userDrawn="1"/>
        </p:nvPicPr>
        <p:blipFill rotWithShape="1"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47518"/>
          <a:stretch/>
        </p:blipFill>
        <p:spPr>
          <a:xfrm>
            <a:off x="10967045" y="504902"/>
            <a:ext cx="739056" cy="546271"/>
          </a:xfrm>
          <a:prstGeom prst="rect">
            <a:avLst/>
          </a:prstGeom>
        </p:spPr>
      </p:pic>
      <p:grpSp>
        <p:nvGrpSpPr>
          <p:cNvPr id="5" name="Группа 4"/>
          <p:cNvGrpSpPr/>
          <p:nvPr userDrawn="1"/>
        </p:nvGrpSpPr>
        <p:grpSpPr>
          <a:xfrm>
            <a:off x="482008" y="1198819"/>
            <a:ext cx="11227984" cy="4460369"/>
            <a:chOff x="361506" y="1198816"/>
            <a:chExt cx="8420988" cy="4460369"/>
          </a:xfrm>
        </p:grpSpPr>
        <p:cxnSp>
          <p:nvCxnSpPr>
            <p:cNvPr id="3" name="Прямая соединительная линия 2"/>
            <p:cNvCxnSpPr/>
            <p:nvPr userDrawn="1"/>
          </p:nvCxnSpPr>
          <p:spPr>
            <a:xfrm>
              <a:off x="361506" y="1198816"/>
              <a:ext cx="8420988" cy="0"/>
            </a:xfrm>
            <a:prstGeom prst="line">
              <a:avLst/>
            </a:prstGeom>
            <a:ln w="635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Прямая соединительная линия 9"/>
            <p:cNvCxnSpPr/>
            <p:nvPr userDrawn="1"/>
          </p:nvCxnSpPr>
          <p:spPr>
            <a:xfrm>
              <a:off x="361506" y="5659185"/>
              <a:ext cx="8420988" cy="0"/>
            </a:xfrm>
            <a:prstGeom prst="line">
              <a:avLst/>
            </a:prstGeom>
            <a:ln w="635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" name="Rectangle 3"/>
          <p:cNvSpPr>
            <a:spLocks noGrp="1" noChangeArrowheads="1"/>
          </p:cNvSpPr>
          <p:nvPr userDrawn="1">
            <p:ph type="subTitle" idx="1" hasCustomPrompt="1"/>
          </p:nvPr>
        </p:nvSpPr>
        <p:spPr>
          <a:xfrm>
            <a:off x="482015" y="3711296"/>
            <a:ext cx="11224095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marL="0" indent="0">
              <a:buNone/>
              <a:defRPr sz="1600" baseline="0">
                <a:solidFill>
                  <a:schemeClr val="tx1"/>
                </a:solidFill>
              </a:defRPr>
            </a:lvl1pPr>
          </a:lstStyle>
          <a:p>
            <a:pPr lvl="0"/>
            <a:r>
              <a:rPr lang="ru-RU" altLang="zh-CN" noProof="0" dirty="0" smtClean="0"/>
              <a:t>Адресат презентации, дата</a:t>
            </a:r>
          </a:p>
        </p:txBody>
      </p:sp>
    </p:spTree>
    <p:extLst>
      <p:ext uri="{BB962C8B-B14F-4D97-AF65-F5344CB8AC3E}">
        <p14:creationId xmlns:p14="http://schemas.microsoft.com/office/powerpoint/2010/main" val="16775257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Пользовательский маке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Объект 1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610808097"/>
              </p:ext>
            </p:extLst>
          </p:nvPr>
        </p:nvGraphicFramePr>
        <p:xfrm>
          <a:off x="2119" y="1601"/>
          <a:ext cx="2116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609" name="think-cell Slide" r:id="rId5" imgW="360" imgH="360" progId="TCLayout.ActiveDocument.1">
                  <p:embed/>
                </p:oleObj>
              </mc:Choice>
              <mc:Fallback>
                <p:oleObj name="think-cell Slide" r:id="rId5" imgW="360" imgH="360" progId="TCLayout.ActiveDocument.1">
                  <p:embed/>
                  <p:pic>
                    <p:nvPicPr>
                      <p:cNvPr id="0" name="Picture 78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119" y="1601"/>
                        <a:ext cx="2116" cy="1587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Текст 3"/>
          <p:cNvSpPr>
            <a:spLocks noGrp="1"/>
          </p:cNvSpPr>
          <p:nvPr>
            <p:ph type="body" sz="quarter" idx="12" hasCustomPrompt="1"/>
          </p:nvPr>
        </p:nvSpPr>
        <p:spPr>
          <a:xfrm>
            <a:off x="480000" y="6609824"/>
            <a:ext cx="10848000" cy="138499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>
            <a:lvl1pPr marL="0" indent="0" algn="l">
              <a:buNone/>
              <a:defRPr sz="9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defRPr>
            </a:lvl1pPr>
          </a:lstStyle>
          <a:p>
            <a:pPr lvl="0"/>
            <a:r>
              <a:rPr lang="ru-RU" dirty="0" smtClean="0"/>
              <a:t>Источники:</a:t>
            </a:r>
            <a:endParaRPr lang="ru-RU" dirty="0"/>
          </a:p>
        </p:txBody>
      </p:sp>
      <p:sp>
        <p:nvSpPr>
          <p:cNvPr id="8" name="Текст 3"/>
          <p:cNvSpPr>
            <a:spLocks noGrp="1"/>
          </p:cNvSpPr>
          <p:nvPr>
            <p:ph type="body" sz="quarter" idx="13" hasCustomPrompt="1"/>
          </p:nvPr>
        </p:nvSpPr>
        <p:spPr>
          <a:xfrm>
            <a:off x="480000" y="6419847"/>
            <a:ext cx="10848000" cy="138499"/>
          </a:xfrm>
          <a:prstGeom prst="rect">
            <a:avLst/>
          </a:prstGeom>
        </p:spPr>
        <p:txBody>
          <a:bodyPr wrap="square" lIns="0" tIns="0" rIns="0" bIns="0" anchor="b" anchorCtr="0">
            <a:spAutoFit/>
          </a:bodyPr>
          <a:lstStyle>
            <a:lvl1pPr marL="0" indent="0" algn="l">
              <a:buNone/>
              <a:defRPr sz="900" baseline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defRPr>
            </a:lvl1pPr>
          </a:lstStyle>
          <a:p>
            <a:pPr lvl="0"/>
            <a:r>
              <a:rPr lang="ru-RU" dirty="0" smtClean="0"/>
              <a:t>1 Сноска</a:t>
            </a:r>
            <a:endParaRPr lang="ru-RU" dirty="0"/>
          </a:p>
        </p:txBody>
      </p:sp>
      <p:sp>
        <p:nvSpPr>
          <p:cNvPr id="10" name="McK 2. Slide Title"/>
          <p:cNvSpPr>
            <a:spLocks noGrp="1" noChangeArrowheads="1"/>
          </p:cNvSpPr>
          <p:nvPr>
            <p:ph type="title"/>
            <p:custDataLst>
              <p:tags r:id="rId3"/>
            </p:custDataLst>
          </p:nvPr>
        </p:nvSpPr>
        <p:spPr bwMode="auto">
          <a:xfrm>
            <a:off x="480000" y="266852"/>
            <a:ext cx="11232000" cy="3206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>
              <a:defRPr>
                <a:solidFill>
                  <a:schemeClr val="accent6"/>
                </a:solidFill>
                <a:latin typeface="Tahoma" panose="020B0604030504040204" pitchFamily="34" charset="0"/>
                <a:sym typeface="Tahoma" panose="020B0604030504040204" pitchFamily="34" charset="0"/>
              </a:defRPr>
            </a:lvl1pPr>
          </a:lstStyle>
          <a:p>
            <a:pPr marL="0" lvl="0" defTabSz="457178" hangingPunct="0">
              <a:lnSpc>
                <a:spcPts val="2500"/>
              </a:lnSpc>
            </a:pPr>
            <a:r>
              <a:rPr lang="ru-RU" altLang="zh-CN" dirty="0" smtClean="0"/>
              <a:t>Образец заголовка</a:t>
            </a:r>
            <a:endParaRPr lang="en-US" altLang="zh-CN" dirty="0" smtClean="0"/>
          </a:p>
        </p:txBody>
      </p:sp>
    </p:spTree>
    <p:extLst>
      <p:ext uri="{BB962C8B-B14F-4D97-AF65-F5344CB8AC3E}">
        <p14:creationId xmlns:p14="http://schemas.microsoft.com/office/powerpoint/2010/main" val="3178109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Пользовательский маке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Объект 1" hidden="1"/>
          <p:cNvGraphicFramePr>
            <a:graphicFrameLocks noChangeAspect="1"/>
          </p:cNvGraphicFramePr>
          <p:nvPr userDrawn="1">
            <p:custDataLst>
              <p:tags r:id="rId2"/>
            </p:custDataLst>
          </p:nvPr>
        </p:nvGraphicFramePr>
        <p:xfrm>
          <a:off x="2119" y="1601"/>
          <a:ext cx="2116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2632" name="think-cell Slide" r:id="rId5" imgW="360" imgH="360" progId="TCLayout.ActiveDocument.1">
                  <p:embed/>
                </p:oleObj>
              </mc:Choice>
              <mc:Fallback>
                <p:oleObj name="think-cell Slide" r:id="rId5" imgW="360" imgH="360" progId="TCLayout.ActiveDocument.1">
                  <p:embed/>
                  <p:pic>
                    <p:nvPicPr>
                      <p:cNvPr id="0" name="Picture 78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119" y="1601"/>
                        <a:ext cx="2116" cy="1587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" name="McK 2. Slide Title"/>
          <p:cNvSpPr>
            <a:spLocks noGrp="1" noChangeArrowheads="1"/>
          </p:cNvSpPr>
          <p:nvPr>
            <p:ph type="title"/>
            <p:custDataLst>
              <p:tags r:id="rId3"/>
            </p:custDataLst>
          </p:nvPr>
        </p:nvSpPr>
        <p:spPr bwMode="auto">
          <a:xfrm>
            <a:off x="480000" y="266852"/>
            <a:ext cx="11232000" cy="3206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>
              <a:defRPr>
                <a:solidFill>
                  <a:schemeClr val="accent6"/>
                </a:solidFill>
                <a:latin typeface="Tahoma" panose="020B0604030504040204" pitchFamily="34" charset="0"/>
                <a:sym typeface="Tahoma" panose="020B0604030504040204" pitchFamily="34" charset="0"/>
              </a:defRPr>
            </a:lvl1pPr>
          </a:lstStyle>
          <a:p>
            <a:pPr marL="0" lvl="0" defTabSz="457178" hangingPunct="0">
              <a:lnSpc>
                <a:spcPts val="2500"/>
              </a:lnSpc>
            </a:pPr>
            <a:r>
              <a:rPr lang="ru-RU" altLang="zh-CN" dirty="0" smtClean="0"/>
              <a:t>Образец заголовка</a:t>
            </a:r>
            <a:endParaRPr lang="en-US" altLang="zh-CN" dirty="0" smtClean="0"/>
          </a:p>
        </p:txBody>
      </p:sp>
    </p:spTree>
    <p:extLst>
      <p:ext uri="{BB962C8B-B14F-4D97-AF65-F5344CB8AC3E}">
        <p14:creationId xmlns:p14="http://schemas.microsoft.com/office/powerpoint/2010/main" val="34023410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586637"/>
            <a:ext cx="10363200" cy="92333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178" indent="0" algn="ctr">
              <a:buNone/>
              <a:defRPr sz="2000"/>
            </a:lvl2pPr>
            <a:lvl3pPr marL="914354" indent="0" algn="ctr">
              <a:buNone/>
              <a:defRPr sz="1800"/>
            </a:lvl3pPr>
            <a:lvl4pPr marL="1371532" indent="0" algn="ctr">
              <a:buNone/>
              <a:defRPr sz="1600"/>
            </a:lvl4pPr>
            <a:lvl5pPr marL="1828709" indent="0" algn="ctr">
              <a:buNone/>
              <a:defRPr sz="1600"/>
            </a:lvl5pPr>
            <a:lvl6pPr marL="2285886" indent="0" algn="ctr">
              <a:buNone/>
              <a:defRPr sz="1600"/>
            </a:lvl6pPr>
            <a:lvl7pPr marL="2743062" indent="0" algn="ctr">
              <a:buNone/>
              <a:defRPr sz="1600"/>
            </a:lvl7pPr>
            <a:lvl8pPr marL="3200240" indent="0" algn="ctr">
              <a:buNone/>
              <a:defRPr sz="1600"/>
            </a:lvl8pPr>
            <a:lvl9pPr marL="3657418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64"/>
            <a:ext cx="2743200" cy="365125"/>
          </a:xfrm>
          <a:prstGeom prst="rect">
            <a:avLst/>
          </a:prstGeom>
        </p:spPr>
        <p:txBody>
          <a:bodyPr/>
          <a:lstStyle/>
          <a:p>
            <a:fld id="{EADF0B63-64DC-4B11-86A1-545D60ACF3CF}" type="datetimeFigureOut">
              <a:rPr lang="ru-RU" smtClean="0"/>
              <a:pPr/>
              <a:t>24.04.2020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64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64"/>
            <a:ext cx="2743200" cy="365125"/>
          </a:xfrm>
          <a:prstGeom prst="rect">
            <a:avLst/>
          </a:prstGeom>
        </p:spPr>
        <p:txBody>
          <a:bodyPr/>
          <a:lstStyle/>
          <a:p>
            <a:fld id="{4F49B0E5-A3FC-465D-9271-12E2BD48A1D8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678632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ags" Target="../tags/tag3.xml"/><Relationship Id="rId3" Type="http://schemas.openxmlformats.org/officeDocument/2006/relationships/slideLayout" Target="../slideLayouts/slideLayout3.xml"/><Relationship Id="rId7" Type="http://schemas.openxmlformats.org/officeDocument/2006/relationships/tags" Target="../tags/tag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vmlDrawing" Target="../drawings/vmlDrawing1.vml"/><Relationship Id="rId5" Type="http://schemas.openxmlformats.org/officeDocument/2006/relationships/theme" Target="../theme/theme1.xml"/><Relationship Id="rId10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Объект 1" hidden="1"/>
          <p:cNvGraphicFramePr>
            <a:graphicFrameLocks noChangeAspect="1"/>
          </p:cNvGraphicFramePr>
          <p:nvPr userDrawn="1">
            <p:custDataLst>
              <p:tags r:id="rId7"/>
            </p:custDataLst>
            <p:extLst>
              <p:ext uri="{D42A27DB-BD31-4B8C-83A1-F6EECF244321}">
                <p14:modId xmlns:p14="http://schemas.microsoft.com/office/powerpoint/2010/main" val="2848138241"/>
              </p:ext>
            </p:extLst>
          </p:nvPr>
        </p:nvGraphicFramePr>
        <p:xfrm>
          <a:off x="2119" y="1601"/>
          <a:ext cx="2116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591" name="think-cell Slide" r:id="rId9" imgW="360" imgH="360" progId="TCLayout.ActiveDocument.1">
                  <p:embed/>
                </p:oleObj>
              </mc:Choice>
              <mc:Fallback>
                <p:oleObj name="think-cell Slide" r:id="rId9" imgW="360" imgH="360" progId="TCLayout.ActiveDocument.1">
                  <p:embed/>
                  <p:pic>
                    <p:nvPicPr>
                      <p:cNvPr id="0" name="Picture 78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0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119" y="1601"/>
                        <a:ext cx="2116" cy="1587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9" name="McK 2. Slide Title"/>
          <p:cNvSpPr>
            <a:spLocks noGrp="1" noChangeArrowheads="1"/>
          </p:cNvSpPr>
          <p:nvPr>
            <p:ph type="title"/>
            <p:custDataLst>
              <p:tags r:id="rId8"/>
            </p:custDataLst>
          </p:nvPr>
        </p:nvSpPr>
        <p:spPr bwMode="auto">
          <a:xfrm>
            <a:off x="480000" y="266852"/>
            <a:ext cx="11232000" cy="3206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lvl="0" defTabSz="457178" hangingPunct="0">
              <a:lnSpc>
                <a:spcPts val="2500"/>
              </a:lnSpc>
            </a:pPr>
            <a:r>
              <a:rPr lang="ru-RU" altLang="zh-CN" dirty="0" smtClean="0"/>
              <a:t>Образец заголовка</a:t>
            </a:r>
            <a:endParaRPr lang="en-US" altLang="zh-CN" dirty="0" smtClean="0"/>
          </a:p>
        </p:txBody>
      </p:sp>
      <p:sp>
        <p:nvSpPr>
          <p:cNvPr id="6" name="Shape 233"/>
          <p:cNvSpPr>
            <a:spLocks noChangeArrowheads="1"/>
          </p:cNvSpPr>
          <p:nvPr userDrawn="1"/>
        </p:nvSpPr>
        <p:spPr bwMode="auto">
          <a:xfrm>
            <a:off x="11672147" y="6608528"/>
            <a:ext cx="384000" cy="14106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>
            <a:lvl1pPr algn="ctr" defTabSz="457200" eaLnBrk="0" hangingPunct="0">
              <a:defRPr sz="200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  <a:lvl2pPr marL="742950" indent="-285750" algn="ctr" defTabSz="457200" eaLnBrk="0" hangingPunct="0">
              <a:defRPr sz="200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2pPr>
            <a:lvl3pPr marL="1143000" indent="-228600" algn="ctr" defTabSz="457200" eaLnBrk="0" hangingPunct="0">
              <a:defRPr sz="200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3pPr>
            <a:lvl4pPr marL="1600200" indent="-228600" algn="ctr" defTabSz="457200" eaLnBrk="0" hangingPunct="0">
              <a:defRPr sz="200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4pPr>
            <a:lvl5pPr marL="2057400" indent="-228600" algn="ctr" defTabSz="457200" eaLnBrk="0" hangingPunct="0">
              <a:defRPr sz="200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5pPr>
            <a:lvl6pPr marL="2514600" indent="-228600" algn="ctr" defTabSz="4572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6pPr>
            <a:lvl7pPr marL="2971800" indent="-228600" algn="ctr" defTabSz="4572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7pPr>
            <a:lvl8pPr marL="3429000" indent="-228600" algn="ctr" defTabSz="4572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8pPr>
            <a:lvl9pPr marL="3886200" indent="-228600" algn="ctr" defTabSz="4572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9pPr>
          </a:lstStyle>
          <a:p>
            <a:pPr algn="ctr" eaLnBrk="1">
              <a:lnSpc>
                <a:spcPts val="1051"/>
              </a:lnSpc>
            </a:pPr>
            <a:fld id="{9341A735-39CE-4E30-A45B-8F69B017A70B}" type="slidenum">
              <a:rPr lang="ru-RU" altLang="ru-RU" sz="900" b="1" smtClean="0">
                <a:solidFill>
                  <a:schemeClr val="accent6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rPr>
              <a:pPr algn="ctr" eaLnBrk="1">
                <a:lnSpc>
                  <a:spcPts val="1051"/>
                </a:lnSpc>
              </a:pPr>
              <a:t>‹#›</a:t>
            </a:fld>
            <a:endParaRPr lang="ru-RU" altLang="ru-RU" sz="900" b="1" dirty="0">
              <a:solidFill>
                <a:schemeClr val="accent6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41068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4" r:id="rId1"/>
    <p:sldLayoutId id="2147483651" r:id="rId2"/>
    <p:sldLayoutId id="2147483653" r:id="rId3"/>
    <p:sldLayoutId id="2147483655" r:id="rId4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354" rtl="0" eaLnBrk="1" latinLnBrk="0" hangingPunct="1">
        <a:lnSpc>
          <a:spcPct val="100000"/>
        </a:lnSpc>
        <a:spcBef>
          <a:spcPct val="0"/>
        </a:spcBef>
        <a:buNone/>
        <a:defRPr sz="2000" b="1" kern="1200">
          <a:solidFill>
            <a:schemeClr val="tx1"/>
          </a:solidFill>
          <a:latin typeface="Tahoma" panose="020B0604030504040204" pitchFamily="34" charset="0"/>
          <a:ea typeface="Tahoma" panose="020B0604030504040204" pitchFamily="34" charset="0"/>
          <a:cs typeface="Tahoma" panose="020B0604030504040204" pitchFamily="34" charset="0"/>
          <a:sym typeface="Tahoma" panose="020B0604030504040204" pitchFamily="34" charset="0"/>
        </a:defRPr>
      </a:lvl1pPr>
    </p:titleStyle>
    <p:bodyStyle>
      <a:lvl1pPr marL="342882" indent="-342882" algn="l" defTabSz="914354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13" indent="-285737" algn="l" defTabSz="914354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42" indent="-228589" algn="l" defTabSz="914354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20" indent="-228589" algn="l" defTabSz="914354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298" indent="-228589" algn="l" defTabSz="914354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474" indent="-228589" algn="l" defTabSz="914354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652" indent="-228589" algn="l" defTabSz="914354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829" indent="-228589" algn="l" defTabSz="914354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006" indent="-228589" algn="l" defTabSz="914354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35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78" algn="l" defTabSz="91435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54" algn="l" defTabSz="91435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32" algn="l" defTabSz="91435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09" algn="l" defTabSz="91435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886" algn="l" defTabSz="91435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062" algn="l" defTabSz="91435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240" algn="l" defTabSz="91435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418" algn="l" defTabSz="91435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tags" Target="../tags/tag16.xml"/><Relationship Id="rId13" Type="http://schemas.openxmlformats.org/officeDocument/2006/relationships/tags" Target="../tags/tag21.xml"/><Relationship Id="rId18" Type="http://schemas.openxmlformats.org/officeDocument/2006/relationships/tags" Target="../tags/tag26.xml"/><Relationship Id="rId26" Type="http://schemas.openxmlformats.org/officeDocument/2006/relationships/tags" Target="../tags/tag34.xml"/><Relationship Id="rId3" Type="http://schemas.openxmlformats.org/officeDocument/2006/relationships/tags" Target="../tags/tag11.xml"/><Relationship Id="rId21" Type="http://schemas.openxmlformats.org/officeDocument/2006/relationships/tags" Target="../tags/tag29.xml"/><Relationship Id="rId7" Type="http://schemas.openxmlformats.org/officeDocument/2006/relationships/tags" Target="../tags/tag15.xml"/><Relationship Id="rId12" Type="http://schemas.openxmlformats.org/officeDocument/2006/relationships/tags" Target="../tags/tag20.xml"/><Relationship Id="rId17" Type="http://schemas.openxmlformats.org/officeDocument/2006/relationships/tags" Target="../tags/tag25.xml"/><Relationship Id="rId25" Type="http://schemas.openxmlformats.org/officeDocument/2006/relationships/tags" Target="../tags/tag33.xml"/><Relationship Id="rId2" Type="http://schemas.openxmlformats.org/officeDocument/2006/relationships/tags" Target="../tags/tag10.xml"/><Relationship Id="rId16" Type="http://schemas.openxmlformats.org/officeDocument/2006/relationships/tags" Target="../tags/tag24.xml"/><Relationship Id="rId20" Type="http://schemas.openxmlformats.org/officeDocument/2006/relationships/tags" Target="../tags/tag28.xml"/><Relationship Id="rId29" Type="http://schemas.openxmlformats.org/officeDocument/2006/relationships/tags" Target="../tags/tag37.xml"/><Relationship Id="rId1" Type="http://schemas.openxmlformats.org/officeDocument/2006/relationships/tags" Target="../tags/tag9.xml"/><Relationship Id="rId6" Type="http://schemas.openxmlformats.org/officeDocument/2006/relationships/tags" Target="../tags/tag14.xml"/><Relationship Id="rId11" Type="http://schemas.openxmlformats.org/officeDocument/2006/relationships/tags" Target="../tags/tag19.xml"/><Relationship Id="rId24" Type="http://schemas.openxmlformats.org/officeDocument/2006/relationships/tags" Target="../tags/tag32.xml"/><Relationship Id="rId32" Type="http://schemas.openxmlformats.org/officeDocument/2006/relationships/notesSlide" Target="../notesSlides/notesSlide2.xml"/><Relationship Id="rId5" Type="http://schemas.openxmlformats.org/officeDocument/2006/relationships/tags" Target="../tags/tag13.xml"/><Relationship Id="rId15" Type="http://schemas.openxmlformats.org/officeDocument/2006/relationships/tags" Target="../tags/tag23.xml"/><Relationship Id="rId23" Type="http://schemas.openxmlformats.org/officeDocument/2006/relationships/tags" Target="../tags/tag31.xml"/><Relationship Id="rId28" Type="http://schemas.openxmlformats.org/officeDocument/2006/relationships/tags" Target="../tags/tag36.xml"/><Relationship Id="rId10" Type="http://schemas.openxmlformats.org/officeDocument/2006/relationships/tags" Target="../tags/tag18.xml"/><Relationship Id="rId19" Type="http://schemas.openxmlformats.org/officeDocument/2006/relationships/tags" Target="../tags/tag27.xml"/><Relationship Id="rId31" Type="http://schemas.openxmlformats.org/officeDocument/2006/relationships/slideLayout" Target="../slideLayouts/slideLayout1.xml"/><Relationship Id="rId4" Type="http://schemas.openxmlformats.org/officeDocument/2006/relationships/tags" Target="../tags/tag12.xml"/><Relationship Id="rId9" Type="http://schemas.openxmlformats.org/officeDocument/2006/relationships/tags" Target="../tags/tag17.xml"/><Relationship Id="rId14" Type="http://schemas.openxmlformats.org/officeDocument/2006/relationships/tags" Target="../tags/tag22.xml"/><Relationship Id="rId22" Type="http://schemas.openxmlformats.org/officeDocument/2006/relationships/tags" Target="../tags/tag30.xml"/><Relationship Id="rId27" Type="http://schemas.openxmlformats.org/officeDocument/2006/relationships/tags" Target="../tags/tag35.xml"/><Relationship Id="rId30" Type="http://schemas.openxmlformats.org/officeDocument/2006/relationships/tags" Target="../tags/tag38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notesSlide" Target="../notesSlides/notesSlide3.xml"/><Relationship Id="rId3" Type="http://schemas.openxmlformats.org/officeDocument/2006/relationships/tags" Target="../tags/tag41.xml"/><Relationship Id="rId7" Type="http://schemas.openxmlformats.org/officeDocument/2006/relationships/slideLayout" Target="../slideLayouts/slideLayout3.xml"/><Relationship Id="rId2" Type="http://schemas.openxmlformats.org/officeDocument/2006/relationships/tags" Target="../tags/tag40.xml"/><Relationship Id="rId1" Type="http://schemas.openxmlformats.org/officeDocument/2006/relationships/tags" Target="../tags/tag39.xml"/><Relationship Id="rId6" Type="http://schemas.openxmlformats.org/officeDocument/2006/relationships/tags" Target="../tags/tag44.xml"/><Relationship Id="rId5" Type="http://schemas.openxmlformats.org/officeDocument/2006/relationships/tags" Target="../tags/tag43.xml"/><Relationship Id="rId4" Type="http://schemas.openxmlformats.org/officeDocument/2006/relationships/tags" Target="../tags/tag4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47.xml"/><Relationship Id="rId7" Type="http://schemas.openxmlformats.org/officeDocument/2006/relationships/chart" Target="../charts/chart1.xml"/><Relationship Id="rId2" Type="http://schemas.openxmlformats.org/officeDocument/2006/relationships/tags" Target="../tags/tag46.xml"/><Relationship Id="rId1" Type="http://schemas.openxmlformats.org/officeDocument/2006/relationships/tags" Target="../tags/tag45.xml"/><Relationship Id="rId6" Type="http://schemas.openxmlformats.org/officeDocument/2006/relationships/notesSlide" Target="../notesSlides/notesSlide4.xml"/><Relationship Id="rId5" Type="http://schemas.openxmlformats.org/officeDocument/2006/relationships/slideLayout" Target="../slideLayouts/slideLayout3.xml"/><Relationship Id="rId4" Type="http://schemas.openxmlformats.org/officeDocument/2006/relationships/tags" Target="../tags/tag4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6"/>
          <p:cNvSpPr>
            <a:spLocks noGrp="1"/>
          </p:cNvSpPr>
          <p:nvPr>
            <p:ph type="title"/>
          </p:nvPr>
        </p:nvSpPr>
        <p:spPr>
          <a:xfrm>
            <a:off x="2455337" y="2494437"/>
            <a:ext cx="6874935" cy="373051"/>
          </a:xfrm>
        </p:spPr>
        <p:txBody>
          <a:bodyPr/>
          <a:lstStyle/>
          <a:p>
            <a:r>
              <a:rPr lang="ru-RU" sz="2400" dirty="0">
                <a:latin typeface="Tahoma" panose="020B0604030504040204" pitchFamily="34" charset="0"/>
              </a:rPr>
              <a:t>Архитектурный совет ДОМ РФ</a:t>
            </a:r>
            <a:endParaRPr lang="ru-RU" sz="831" dirty="0">
              <a:solidFill>
                <a:schemeClr val="tx1"/>
              </a:solidFill>
            </a:endParaRPr>
          </a:p>
        </p:txBody>
      </p:sp>
      <p:sp>
        <p:nvSpPr>
          <p:cNvPr id="5" name="Заголовок 6"/>
          <p:cNvSpPr txBox="1">
            <a:spLocks/>
          </p:cNvSpPr>
          <p:nvPr/>
        </p:nvSpPr>
        <p:spPr bwMode="auto">
          <a:xfrm>
            <a:off x="1931337" y="5214666"/>
            <a:ext cx="3099959" cy="2001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  <a:spAutoFit/>
          </a:bodyPr>
          <a:lstStyle>
            <a:lvl1pPr marL="11132" marR="4453" algn="l" defTabSz="914377" rtl="0" eaLnBrk="1" latinLnBrk="0" hangingPunct="1">
              <a:lnSpc>
                <a:spcPct val="101099"/>
              </a:lnSpc>
              <a:spcBef>
                <a:spcPct val="0"/>
              </a:spcBef>
              <a:buNone/>
              <a:tabLst>
                <a:tab pos="2316476" algn="l"/>
              </a:tabLst>
              <a:defRPr sz="2600" b="1" kern="1200">
                <a:solidFill>
                  <a:schemeClr val="accent6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  <a:sym typeface="Tahoma" panose="020B0604030504040204" pitchFamily="34" charset="0"/>
              </a:defRPr>
            </a:lvl1pPr>
          </a:lstStyle>
          <a:p>
            <a:r>
              <a:rPr lang="ru-RU" sz="1400" dirty="0" smtClean="0">
                <a:latin typeface="Tahoma" panose="020B0604030504040204" pitchFamily="34" charset="0"/>
              </a:rPr>
              <a:t>17.04.2020</a:t>
            </a:r>
            <a:endParaRPr lang="ru-RU" sz="5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55251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1"/>
          <p:cNvSpPr>
            <a:spLocks noGrp="1"/>
          </p:cNvSpPr>
          <p:nvPr>
            <p:ph type="title"/>
          </p:nvPr>
        </p:nvSpPr>
        <p:spPr>
          <a:xfrm>
            <a:off x="2081827" y="494672"/>
            <a:ext cx="8424000" cy="596638"/>
          </a:xfrm>
        </p:spPr>
        <p:txBody>
          <a:bodyPr/>
          <a:lstStyle/>
          <a:p>
            <a:r>
              <a:rPr lang="ru-RU" sz="2000" dirty="0"/>
              <a:t>Название вопроса: </a:t>
            </a:r>
            <a:r>
              <a:rPr lang="ru-RU" sz="2000" dirty="0" smtClean="0"/>
              <a:t>Разработка торгового мобильного приложения для блока «Казначейские продукты» ДОМ</a:t>
            </a:r>
            <a:r>
              <a:rPr lang="en-US" sz="2000" dirty="0" smtClean="0"/>
              <a:t>.</a:t>
            </a:r>
            <a:r>
              <a:rPr lang="ru-RU" sz="2000" dirty="0" smtClean="0"/>
              <a:t>РФ</a:t>
            </a:r>
            <a:endParaRPr lang="ru-RU" sz="2000" dirty="0"/>
          </a:p>
        </p:txBody>
      </p:sp>
      <p:grpSp>
        <p:nvGrpSpPr>
          <p:cNvPr id="9" name="Группа 8"/>
          <p:cNvGrpSpPr/>
          <p:nvPr/>
        </p:nvGrpSpPr>
        <p:grpSpPr>
          <a:xfrm>
            <a:off x="2082316" y="1216775"/>
            <a:ext cx="3908065" cy="881005"/>
            <a:chOff x="683568" y="1035826"/>
            <a:chExt cx="3672408" cy="881005"/>
          </a:xfrm>
        </p:grpSpPr>
        <p:sp>
          <p:nvSpPr>
            <p:cNvPr id="10" name="Rectangle 37"/>
            <p:cNvSpPr>
              <a:spLocks/>
            </p:cNvSpPr>
            <p:nvPr/>
          </p:nvSpPr>
          <p:spPr bwMode="auto">
            <a:xfrm rot="10800000" flipV="1">
              <a:off x="683568" y="1035826"/>
              <a:ext cx="3672408" cy="88100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100" dirty="0">
                <a:solidFill>
                  <a:srgbClr val="000000"/>
                </a:solidFill>
              </a:endParaRPr>
            </a:p>
            <a:p>
              <a:pPr>
                <a:defRPr/>
              </a:pPr>
              <a:endParaRPr lang="ru-RU" sz="1100" dirty="0">
                <a:solidFill>
                  <a:srgbClr val="000000"/>
                </a:solidFill>
              </a:endParaRPr>
            </a:p>
            <a:p>
              <a:pPr>
                <a:defRPr/>
              </a:pPr>
              <a:r>
                <a:rPr lang="ru-RU" sz="1100" dirty="0">
                  <a:solidFill>
                    <a:srgbClr val="000000"/>
                  </a:solidFill>
                </a:rPr>
                <a:t>Блок </a:t>
              </a:r>
              <a:r>
                <a:rPr lang="ru-RU" sz="1100" dirty="0" smtClean="0">
                  <a:solidFill>
                    <a:srgbClr val="000000"/>
                  </a:solidFill>
                </a:rPr>
                <a:t>«Казначейские продукты» Казначейство</a:t>
              </a:r>
              <a:endParaRPr lang="ru-RU" sz="1100" dirty="0">
                <a:solidFill>
                  <a:srgbClr val="000000"/>
                </a:solidFill>
              </a:endParaRPr>
            </a:p>
            <a:p>
              <a:pPr>
                <a:defRPr/>
              </a:pPr>
              <a:r>
                <a:rPr lang="ru-RU" sz="1100" dirty="0">
                  <a:solidFill>
                    <a:srgbClr val="000000"/>
                  </a:solidFill>
                </a:rPr>
                <a:t/>
              </a:r>
              <a:br>
                <a:rPr lang="ru-RU" sz="1100" dirty="0">
                  <a:solidFill>
                    <a:srgbClr val="000000"/>
                  </a:solidFill>
                </a:rPr>
              </a:br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11" name="Line 24"/>
            <p:cNvSpPr>
              <a:spLocks noChangeShapeType="1"/>
            </p:cNvSpPr>
            <p:nvPr>
              <p:custDataLst>
                <p:tags r:id="rId29"/>
              </p:custDataLst>
            </p:nvPr>
          </p:nvSpPr>
          <p:spPr bwMode="gray">
            <a:xfrm>
              <a:off x="827772" y="1341135"/>
              <a:ext cx="3384000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12" name="Rectangle 3"/>
            <p:cNvSpPr txBox="1">
              <a:spLocks noChangeArrowheads="1"/>
            </p:cNvSpPr>
            <p:nvPr>
              <p:custDataLst>
                <p:tags r:id="rId30"/>
              </p:custDataLst>
            </p:nvPr>
          </p:nvSpPr>
          <p:spPr>
            <a:xfrm>
              <a:off x="935849" y="1124746"/>
              <a:ext cx="2268000" cy="205629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Бизнес-заказчик</a:t>
              </a:r>
            </a:p>
          </p:txBody>
        </p:sp>
      </p:grpSp>
      <p:grpSp>
        <p:nvGrpSpPr>
          <p:cNvPr id="13" name="Группа 12"/>
          <p:cNvGrpSpPr/>
          <p:nvPr/>
        </p:nvGrpSpPr>
        <p:grpSpPr>
          <a:xfrm>
            <a:off x="6209478" y="1216774"/>
            <a:ext cx="4410631" cy="881007"/>
            <a:chOff x="683568" y="1035827"/>
            <a:chExt cx="3672408" cy="881006"/>
          </a:xfrm>
        </p:grpSpPr>
        <p:sp>
          <p:nvSpPr>
            <p:cNvPr id="14" name="Rectangle 37"/>
            <p:cNvSpPr>
              <a:spLocks/>
            </p:cNvSpPr>
            <p:nvPr/>
          </p:nvSpPr>
          <p:spPr bwMode="auto">
            <a:xfrm rot="10800000" flipV="1">
              <a:off x="683568" y="1035827"/>
              <a:ext cx="3672408" cy="881006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100" dirty="0">
                <a:solidFill>
                  <a:srgbClr val="000000"/>
                </a:solidFill>
              </a:endParaRPr>
            </a:p>
            <a:p>
              <a:pPr>
                <a:defRPr/>
              </a:pPr>
              <a:endParaRPr lang="en-US" sz="1100" dirty="0">
                <a:solidFill>
                  <a:srgbClr val="000000"/>
                </a:solidFill>
              </a:endParaRPr>
            </a:p>
            <a:p>
              <a:pPr>
                <a:defRPr/>
              </a:pPr>
              <a:r>
                <a:rPr lang="ru-RU" sz="1100" dirty="0" smtClean="0">
                  <a:solidFill>
                    <a:srgbClr val="000000"/>
                  </a:solidFill>
                </a:rPr>
                <a:t>Винокуров Игорь Вадимович</a:t>
              </a:r>
              <a:r>
                <a:rPr lang="en-US" sz="1100" dirty="0" smtClean="0">
                  <a:solidFill>
                    <a:srgbClr val="000000"/>
                  </a:solidFill>
                </a:rPr>
                <a:t>,</a:t>
              </a:r>
              <a:r>
                <a:rPr lang="ru-RU" sz="1100" dirty="0" smtClean="0">
                  <a:solidFill>
                    <a:srgbClr val="000000"/>
                  </a:solidFill>
                </a:rPr>
                <a:t> руководитель направления</a:t>
              </a:r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15" name="Line 24"/>
            <p:cNvSpPr>
              <a:spLocks noChangeShapeType="1"/>
            </p:cNvSpPr>
            <p:nvPr>
              <p:custDataLst>
                <p:tags r:id="rId27"/>
              </p:custDataLst>
            </p:nvPr>
          </p:nvSpPr>
          <p:spPr bwMode="gray">
            <a:xfrm>
              <a:off x="827772" y="1341135"/>
              <a:ext cx="3384000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16" name="Rectangle 3"/>
            <p:cNvSpPr txBox="1">
              <a:spLocks noChangeArrowheads="1"/>
            </p:cNvSpPr>
            <p:nvPr>
              <p:custDataLst>
                <p:tags r:id="rId28"/>
              </p:custDataLst>
            </p:nvPr>
          </p:nvSpPr>
          <p:spPr>
            <a:xfrm>
              <a:off x="935848" y="1124744"/>
              <a:ext cx="2268000" cy="205629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Руководители проекта</a:t>
              </a:r>
            </a:p>
          </p:txBody>
        </p:sp>
      </p:grpSp>
      <p:grpSp>
        <p:nvGrpSpPr>
          <p:cNvPr id="17" name="Группа 16"/>
          <p:cNvGrpSpPr/>
          <p:nvPr/>
        </p:nvGrpSpPr>
        <p:grpSpPr>
          <a:xfrm>
            <a:off x="2040372" y="2171265"/>
            <a:ext cx="3914767" cy="1170741"/>
            <a:chOff x="665117" y="1035825"/>
            <a:chExt cx="3672408" cy="1146693"/>
          </a:xfrm>
          <a:noFill/>
        </p:grpSpPr>
        <p:sp>
          <p:nvSpPr>
            <p:cNvPr id="18" name="Rectangle 37"/>
            <p:cNvSpPr>
              <a:spLocks/>
            </p:cNvSpPr>
            <p:nvPr/>
          </p:nvSpPr>
          <p:spPr bwMode="auto">
            <a:xfrm rot="10800000" flipV="1">
              <a:off x="665117" y="1035825"/>
              <a:ext cx="3672408" cy="1146693"/>
            </a:xfrm>
            <a:prstGeom prst="rect">
              <a:avLst/>
            </a:prstGeom>
            <a:grpFill/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100" dirty="0">
                <a:solidFill>
                  <a:srgbClr val="000000"/>
                </a:solidFill>
              </a:endParaRPr>
            </a:p>
            <a:p>
              <a:pPr>
                <a:defRPr/>
              </a:pPr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19" name="Line 24"/>
            <p:cNvSpPr>
              <a:spLocks noChangeShapeType="1"/>
            </p:cNvSpPr>
            <p:nvPr>
              <p:custDataLst>
                <p:tags r:id="rId25"/>
              </p:custDataLst>
            </p:nvPr>
          </p:nvSpPr>
          <p:spPr bwMode="gray">
            <a:xfrm>
              <a:off x="827772" y="1241048"/>
              <a:ext cx="3384000" cy="0"/>
            </a:xfrm>
            <a:prstGeom prst="line">
              <a:avLst/>
            </a:prstGeom>
            <a:grp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20" name="Rectangle 3"/>
            <p:cNvSpPr txBox="1">
              <a:spLocks noChangeArrowheads="1"/>
            </p:cNvSpPr>
            <p:nvPr>
              <p:custDataLst>
                <p:tags r:id="rId26"/>
              </p:custDataLst>
            </p:nvPr>
          </p:nvSpPr>
          <p:spPr>
            <a:xfrm>
              <a:off x="935848" y="1088357"/>
              <a:ext cx="2268000" cy="201405"/>
            </a:xfrm>
            <a:prstGeom prst="rect">
              <a:avLst/>
            </a:prstGeom>
            <a:grp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КПЭ проекта</a:t>
              </a:r>
            </a:p>
          </p:txBody>
        </p:sp>
      </p:grpSp>
      <p:grpSp>
        <p:nvGrpSpPr>
          <p:cNvPr id="21" name="Группа 20"/>
          <p:cNvGrpSpPr/>
          <p:nvPr/>
        </p:nvGrpSpPr>
        <p:grpSpPr>
          <a:xfrm>
            <a:off x="6209477" y="2148027"/>
            <a:ext cx="4410632" cy="945348"/>
            <a:chOff x="683573" y="1073546"/>
            <a:chExt cx="3672408" cy="1858630"/>
          </a:xfrm>
          <a:noFill/>
        </p:grpSpPr>
        <p:sp>
          <p:nvSpPr>
            <p:cNvPr id="22" name="Rectangle 37"/>
            <p:cNvSpPr>
              <a:spLocks/>
            </p:cNvSpPr>
            <p:nvPr/>
          </p:nvSpPr>
          <p:spPr bwMode="auto">
            <a:xfrm rot="10800000" flipV="1">
              <a:off x="683573" y="1073546"/>
              <a:ext cx="3672408" cy="1858630"/>
            </a:xfrm>
            <a:prstGeom prst="rect">
              <a:avLst/>
            </a:prstGeom>
            <a:grpFill/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r>
                <a:rPr lang="ru-RU" sz="1100" b="1" dirty="0" smtClean="0">
                  <a:solidFill>
                    <a:schemeClr val="tx2"/>
                  </a:solidFill>
                </a:rPr>
                <a:t>Стоимость реализации проекта: до 30 млн</a:t>
              </a:r>
              <a:r>
                <a:rPr lang="en-US" sz="1100" b="1" dirty="0" smtClean="0">
                  <a:solidFill>
                    <a:schemeClr val="tx2"/>
                  </a:solidFill>
                </a:rPr>
                <a:t>.</a:t>
              </a:r>
              <a:r>
                <a:rPr lang="ru-RU" sz="1100" b="1" dirty="0" smtClean="0">
                  <a:solidFill>
                    <a:schemeClr val="tx2"/>
                  </a:solidFill>
                </a:rPr>
                <a:t>(Без НДС)</a:t>
              </a:r>
              <a:endParaRPr lang="ru-RU" sz="1100" b="1" dirty="0">
                <a:solidFill>
                  <a:schemeClr val="tx2"/>
                </a:solidFill>
              </a:endParaRPr>
            </a:p>
          </p:txBody>
        </p:sp>
        <p:sp>
          <p:nvSpPr>
            <p:cNvPr id="23" name="Line 24"/>
            <p:cNvSpPr>
              <a:spLocks noChangeShapeType="1"/>
            </p:cNvSpPr>
            <p:nvPr>
              <p:custDataLst>
                <p:tags r:id="rId23"/>
              </p:custDataLst>
            </p:nvPr>
          </p:nvSpPr>
          <p:spPr bwMode="gray">
            <a:xfrm>
              <a:off x="814718" y="1404601"/>
              <a:ext cx="3384000" cy="0"/>
            </a:xfrm>
            <a:prstGeom prst="line">
              <a:avLst/>
            </a:prstGeom>
            <a:grp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24" name="Rectangle 3"/>
            <p:cNvSpPr txBox="1">
              <a:spLocks noChangeArrowheads="1"/>
            </p:cNvSpPr>
            <p:nvPr>
              <p:custDataLst>
                <p:tags r:id="rId24"/>
              </p:custDataLst>
            </p:nvPr>
          </p:nvSpPr>
          <p:spPr>
            <a:xfrm>
              <a:off x="935848" y="1099228"/>
              <a:ext cx="2268000" cy="308032"/>
            </a:xfrm>
            <a:prstGeom prst="rect">
              <a:avLst/>
            </a:prstGeom>
            <a:grp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Бюджет/ресурсы проекта</a:t>
              </a:r>
            </a:p>
          </p:txBody>
        </p:sp>
      </p:grpSp>
      <p:grpSp>
        <p:nvGrpSpPr>
          <p:cNvPr id="25" name="Группа 24"/>
          <p:cNvGrpSpPr/>
          <p:nvPr/>
        </p:nvGrpSpPr>
        <p:grpSpPr>
          <a:xfrm>
            <a:off x="8232682" y="4673156"/>
            <a:ext cx="2387421" cy="983617"/>
            <a:chOff x="709402" y="1026358"/>
            <a:chExt cx="3766654" cy="818895"/>
          </a:xfrm>
        </p:grpSpPr>
        <p:sp>
          <p:nvSpPr>
            <p:cNvPr id="26" name="Rectangle 37"/>
            <p:cNvSpPr>
              <a:spLocks/>
            </p:cNvSpPr>
            <p:nvPr/>
          </p:nvSpPr>
          <p:spPr bwMode="auto">
            <a:xfrm rot="10800000" flipV="1">
              <a:off x="709402" y="1026358"/>
              <a:ext cx="3766654" cy="81889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t"/>
            <a:lstStyle/>
            <a:p>
              <a:pPr algn="ctr">
                <a:defRPr/>
              </a:pPr>
              <a:endParaRPr lang="ru-RU" sz="1400" dirty="0">
                <a:solidFill>
                  <a:srgbClr val="000000"/>
                </a:solidFill>
              </a:endParaRPr>
            </a:p>
            <a:p>
              <a:pPr algn="ctr">
                <a:defRPr/>
              </a:pPr>
              <a:endParaRPr lang="ru-RU" sz="2400" b="1" dirty="0">
                <a:solidFill>
                  <a:srgbClr val="C00000"/>
                </a:solidFill>
              </a:endParaRPr>
            </a:p>
            <a:p>
              <a:pPr algn="ctr" fontAlgn="base">
                <a:lnSpc>
                  <a:spcPct val="50000"/>
                </a:lnSpc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ru-RU" sz="2400" b="1" dirty="0" smtClean="0">
                  <a:solidFill>
                    <a:srgbClr val="00B050"/>
                  </a:solidFill>
                </a:rPr>
                <a:t>Нет</a:t>
              </a:r>
              <a:endParaRPr lang="ru-RU" sz="2400" b="1" dirty="0">
                <a:solidFill>
                  <a:srgbClr val="00B050"/>
                </a:solidFill>
              </a:endParaRPr>
            </a:p>
          </p:txBody>
        </p:sp>
        <p:sp>
          <p:nvSpPr>
            <p:cNvPr id="27" name="Line 24"/>
            <p:cNvSpPr>
              <a:spLocks noChangeShapeType="1"/>
            </p:cNvSpPr>
            <p:nvPr>
              <p:custDataLst>
                <p:tags r:id="rId21"/>
              </p:custDataLst>
            </p:nvPr>
          </p:nvSpPr>
          <p:spPr bwMode="gray">
            <a:xfrm>
              <a:off x="971974" y="1341135"/>
              <a:ext cx="3383999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28" name="Rectangle 3"/>
            <p:cNvSpPr txBox="1">
              <a:spLocks noChangeArrowheads="1"/>
            </p:cNvSpPr>
            <p:nvPr>
              <p:custDataLst>
                <p:tags r:id="rId22"/>
              </p:custDataLst>
            </p:nvPr>
          </p:nvSpPr>
          <p:spPr>
            <a:xfrm>
              <a:off x="894746" y="1052825"/>
              <a:ext cx="3563050" cy="312122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Изменение стоимости сопровождения</a:t>
              </a:r>
            </a:p>
          </p:txBody>
        </p:sp>
      </p:grpSp>
      <p:grpSp>
        <p:nvGrpSpPr>
          <p:cNvPr id="29" name="Группа 28"/>
          <p:cNvGrpSpPr/>
          <p:nvPr/>
        </p:nvGrpSpPr>
        <p:grpSpPr>
          <a:xfrm>
            <a:off x="2029636" y="3420703"/>
            <a:ext cx="1844057" cy="1067691"/>
            <a:chOff x="792945" y="1099542"/>
            <a:chExt cx="3766654" cy="725585"/>
          </a:xfrm>
        </p:grpSpPr>
        <p:sp>
          <p:nvSpPr>
            <p:cNvPr id="30" name="Rectangle 37"/>
            <p:cNvSpPr>
              <a:spLocks/>
            </p:cNvSpPr>
            <p:nvPr/>
          </p:nvSpPr>
          <p:spPr bwMode="auto">
            <a:xfrm rot="10800000" flipV="1">
              <a:off x="792945" y="1099542"/>
              <a:ext cx="3766654" cy="72558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ctr"/>
            <a:lstStyle/>
            <a:p>
              <a:pPr algn="ctr">
                <a:defRPr/>
              </a:pPr>
              <a:endParaRPr lang="ru-RU" dirty="0">
                <a:solidFill>
                  <a:srgbClr val="000000"/>
                </a:solidFill>
              </a:endParaRPr>
            </a:p>
            <a:p>
              <a:pPr algn="ctr">
                <a:defRPr/>
              </a:pPr>
              <a:r>
                <a:rPr lang="en-US" sz="1600" dirty="0">
                  <a:solidFill>
                    <a:schemeClr val="tx2"/>
                  </a:solidFill>
                </a:rPr>
                <a:t>1</a:t>
              </a:r>
              <a:endParaRPr lang="ru-RU" sz="1600" dirty="0">
                <a:solidFill>
                  <a:schemeClr val="tx2"/>
                </a:solidFill>
              </a:endParaRPr>
            </a:p>
          </p:txBody>
        </p:sp>
        <p:sp>
          <p:nvSpPr>
            <p:cNvPr id="31" name="Line 24"/>
            <p:cNvSpPr>
              <a:spLocks noChangeShapeType="1"/>
            </p:cNvSpPr>
            <p:nvPr>
              <p:custDataLst>
                <p:tags r:id="rId19"/>
              </p:custDataLst>
            </p:nvPr>
          </p:nvSpPr>
          <p:spPr bwMode="gray">
            <a:xfrm>
              <a:off x="971974" y="1341135"/>
              <a:ext cx="3383999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32" name="Rectangle 3"/>
            <p:cNvSpPr txBox="1">
              <a:spLocks noChangeArrowheads="1"/>
            </p:cNvSpPr>
            <p:nvPr>
              <p:custDataLst>
                <p:tags r:id="rId20"/>
              </p:custDataLst>
            </p:nvPr>
          </p:nvSpPr>
          <p:spPr>
            <a:xfrm>
              <a:off x="894743" y="1149481"/>
              <a:ext cx="3563052" cy="156155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Приоритет задачи</a:t>
              </a:r>
            </a:p>
          </p:txBody>
        </p:sp>
      </p:grpSp>
      <p:grpSp>
        <p:nvGrpSpPr>
          <p:cNvPr id="33" name="Группа 32"/>
          <p:cNvGrpSpPr/>
          <p:nvPr/>
        </p:nvGrpSpPr>
        <p:grpSpPr>
          <a:xfrm>
            <a:off x="4279134" y="3436329"/>
            <a:ext cx="1703655" cy="1039686"/>
            <a:chOff x="792945" y="1035827"/>
            <a:chExt cx="3766654" cy="789300"/>
          </a:xfrm>
        </p:grpSpPr>
        <p:sp>
          <p:nvSpPr>
            <p:cNvPr id="34" name="Rectangle 37"/>
            <p:cNvSpPr>
              <a:spLocks/>
            </p:cNvSpPr>
            <p:nvPr/>
          </p:nvSpPr>
          <p:spPr bwMode="auto">
            <a:xfrm rot="10800000" flipV="1">
              <a:off x="792945" y="1035827"/>
              <a:ext cx="3766654" cy="789300"/>
            </a:xfrm>
            <a:prstGeom prst="rect">
              <a:avLst/>
            </a:prstGeom>
            <a:noFill/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ctr"/>
            <a:lstStyle/>
            <a:p>
              <a:pPr algn="ctr">
                <a:defRPr/>
              </a:pPr>
              <a:endParaRPr lang="ru-RU" dirty="0">
                <a:solidFill>
                  <a:srgbClr val="000000"/>
                </a:solidFill>
              </a:endParaRPr>
            </a:p>
            <a:p>
              <a:pPr algn="ctr">
                <a:defRPr/>
              </a:pPr>
              <a:r>
                <a:rPr lang="ru-RU" sz="1600" dirty="0" smtClean="0">
                  <a:solidFill>
                    <a:schemeClr val="tx1"/>
                  </a:solidFill>
                </a:rPr>
                <a:t>7-8 месяцев</a:t>
              </a:r>
              <a:endParaRPr lang="ru-RU" sz="1600" dirty="0">
                <a:solidFill>
                  <a:schemeClr val="tx1"/>
                </a:solidFill>
              </a:endParaRPr>
            </a:p>
          </p:txBody>
        </p:sp>
        <p:sp>
          <p:nvSpPr>
            <p:cNvPr id="35" name="Line 24"/>
            <p:cNvSpPr>
              <a:spLocks noChangeShapeType="1"/>
            </p:cNvSpPr>
            <p:nvPr>
              <p:custDataLst>
                <p:tags r:id="rId17"/>
              </p:custDataLst>
            </p:nvPr>
          </p:nvSpPr>
          <p:spPr bwMode="gray">
            <a:xfrm>
              <a:off x="971974" y="1268118"/>
              <a:ext cx="3383998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36" name="Rectangle 3"/>
            <p:cNvSpPr txBox="1">
              <a:spLocks noChangeArrowheads="1"/>
            </p:cNvSpPr>
            <p:nvPr>
              <p:custDataLst>
                <p:tags r:id="rId18"/>
              </p:custDataLst>
            </p:nvPr>
          </p:nvSpPr>
          <p:spPr>
            <a:xfrm>
              <a:off x="894744" y="1109506"/>
              <a:ext cx="3563053" cy="156108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t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Сроки проекта</a:t>
              </a:r>
            </a:p>
          </p:txBody>
        </p:sp>
      </p:grpSp>
      <p:grpSp>
        <p:nvGrpSpPr>
          <p:cNvPr id="37" name="Группа 36"/>
          <p:cNvGrpSpPr/>
          <p:nvPr/>
        </p:nvGrpSpPr>
        <p:grpSpPr>
          <a:xfrm>
            <a:off x="2125915" y="4828943"/>
            <a:ext cx="1847035" cy="745478"/>
            <a:chOff x="770310" y="1066687"/>
            <a:chExt cx="3789291" cy="745479"/>
          </a:xfrm>
        </p:grpSpPr>
        <p:sp>
          <p:nvSpPr>
            <p:cNvPr id="38" name="Rectangle 37"/>
            <p:cNvSpPr>
              <a:spLocks/>
            </p:cNvSpPr>
            <p:nvPr/>
          </p:nvSpPr>
          <p:spPr bwMode="auto">
            <a:xfrm rot="10800000" flipV="1">
              <a:off x="770310" y="1066687"/>
              <a:ext cx="3766654" cy="74547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t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ru-RU" sz="2400" b="1" dirty="0">
                <a:solidFill>
                  <a:srgbClr val="7DC244">
                    <a:lumMod val="50000"/>
                  </a:srgbClr>
                </a:solidFill>
              </a:endParaRPr>
            </a:p>
            <a:p>
              <a:pPr algn="ctr" fontAlgn="base">
                <a:lnSpc>
                  <a:spcPct val="50000"/>
                </a:lnSpc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ru-RU" sz="2400" b="1" dirty="0" smtClean="0">
                  <a:solidFill>
                    <a:srgbClr val="00B050"/>
                  </a:solidFill>
                </a:rPr>
                <a:t>Да</a:t>
              </a:r>
              <a:endParaRPr lang="ru-RU" sz="2400" b="1" dirty="0">
                <a:solidFill>
                  <a:srgbClr val="00B050"/>
                </a:solidFill>
              </a:endParaRPr>
            </a:p>
          </p:txBody>
        </p:sp>
        <p:sp>
          <p:nvSpPr>
            <p:cNvPr id="39" name="Line 24"/>
            <p:cNvSpPr>
              <a:spLocks noChangeShapeType="1"/>
            </p:cNvSpPr>
            <p:nvPr>
              <p:custDataLst>
                <p:tags r:id="rId15"/>
              </p:custDataLst>
            </p:nvPr>
          </p:nvSpPr>
          <p:spPr bwMode="gray">
            <a:xfrm>
              <a:off x="971974" y="1239537"/>
              <a:ext cx="3383999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40" name="Rectangle 3"/>
            <p:cNvSpPr txBox="1">
              <a:spLocks noChangeArrowheads="1"/>
            </p:cNvSpPr>
            <p:nvPr>
              <p:custDataLst>
                <p:tags r:id="rId16"/>
              </p:custDataLst>
            </p:nvPr>
          </p:nvSpPr>
          <p:spPr>
            <a:xfrm>
              <a:off x="894745" y="1066689"/>
              <a:ext cx="3664856" cy="205629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Новые АС?</a:t>
              </a:r>
            </a:p>
          </p:txBody>
        </p:sp>
      </p:grpSp>
      <p:grpSp>
        <p:nvGrpSpPr>
          <p:cNvPr id="41" name="Группа 40"/>
          <p:cNvGrpSpPr/>
          <p:nvPr/>
        </p:nvGrpSpPr>
        <p:grpSpPr>
          <a:xfrm>
            <a:off x="6247827" y="4794213"/>
            <a:ext cx="1836000" cy="801828"/>
            <a:chOff x="792945" y="1023299"/>
            <a:chExt cx="3766654" cy="801828"/>
          </a:xfrm>
        </p:grpSpPr>
        <p:sp>
          <p:nvSpPr>
            <p:cNvPr id="42" name="Rectangle 37"/>
            <p:cNvSpPr>
              <a:spLocks/>
            </p:cNvSpPr>
            <p:nvPr/>
          </p:nvSpPr>
          <p:spPr bwMode="auto">
            <a:xfrm rot="10800000" flipV="1">
              <a:off x="792945" y="1035827"/>
              <a:ext cx="3766654" cy="78930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t"/>
            <a:lstStyle/>
            <a:p>
              <a:pPr algn="ctr">
                <a:lnSpc>
                  <a:spcPct val="50000"/>
                </a:lnSpc>
                <a:defRPr/>
              </a:pPr>
              <a:endParaRPr lang="ru-RU" sz="2000" b="1" dirty="0">
                <a:solidFill>
                  <a:srgbClr val="FF0000"/>
                </a:solidFill>
              </a:endParaRPr>
            </a:p>
            <a:p>
              <a:pPr algn="ctr">
                <a:lnSpc>
                  <a:spcPct val="50000"/>
                </a:lnSpc>
                <a:defRPr/>
              </a:pPr>
              <a:endParaRPr lang="ru-RU" sz="2400" b="1" dirty="0">
                <a:solidFill>
                  <a:srgbClr val="00B050"/>
                </a:solidFill>
              </a:endParaRPr>
            </a:p>
            <a:p>
              <a:pPr algn="ctr">
                <a:lnSpc>
                  <a:spcPct val="50000"/>
                </a:lnSpc>
                <a:defRPr/>
              </a:pPr>
              <a:r>
                <a:rPr lang="ru-RU" sz="2400" b="1" dirty="0" smtClean="0">
                  <a:solidFill>
                    <a:srgbClr val="00B050"/>
                  </a:solidFill>
                </a:rPr>
                <a:t>Да</a:t>
              </a:r>
              <a:endParaRPr lang="ru-RU" sz="2400" b="1" dirty="0">
                <a:solidFill>
                  <a:srgbClr val="00B050"/>
                </a:solidFill>
              </a:endParaRPr>
            </a:p>
          </p:txBody>
        </p:sp>
        <p:sp>
          <p:nvSpPr>
            <p:cNvPr id="43" name="Line 24"/>
            <p:cNvSpPr>
              <a:spLocks noChangeShapeType="1"/>
            </p:cNvSpPr>
            <p:nvPr>
              <p:custDataLst>
                <p:tags r:id="rId13"/>
              </p:custDataLst>
            </p:nvPr>
          </p:nvSpPr>
          <p:spPr bwMode="gray">
            <a:xfrm>
              <a:off x="973929" y="1198938"/>
              <a:ext cx="3383998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44" name="Rectangle 3"/>
            <p:cNvSpPr txBox="1">
              <a:spLocks noChangeArrowheads="1"/>
            </p:cNvSpPr>
            <p:nvPr>
              <p:custDataLst>
                <p:tags r:id="rId14"/>
              </p:custDataLst>
            </p:nvPr>
          </p:nvSpPr>
          <p:spPr>
            <a:xfrm>
              <a:off x="887314" y="1023299"/>
              <a:ext cx="3664860" cy="205629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Целевая архитектура?</a:t>
              </a:r>
            </a:p>
          </p:txBody>
        </p:sp>
      </p:grpSp>
      <p:grpSp>
        <p:nvGrpSpPr>
          <p:cNvPr id="45" name="Группа 44"/>
          <p:cNvGrpSpPr/>
          <p:nvPr/>
        </p:nvGrpSpPr>
        <p:grpSpPr>
          <a:xfrm>
            <a:off x="2161756" y="5950207"/>
            <a:ext cx="1836000" cy="789300"/>
            <a:chOff x="792945" y="1035827"/>
            <a:chExt cx="3766654" cy="789300"/>
          </a:xfrm>
        </p:grpSpPr>
        <p:sp>
          <p:nvSpPr>
            <p:cNvPr id="46" name="Rectangle 37"/>
            <p:cNvSpPr>
              <a:spLocks/>
            </p:cNvSpPr>
            <p:nvPr/>
          </p:nvSpPr>
          <p:spPr bwMode="auto">
            <a:xfrm rot="10800000" flipV="1">
              <a:off x="792945" y="1035827"/>
              <a:ext cx="3766654" cy="78930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t"/>
            <a:lstStyle/>
            <a:p>
              <a:pPr algn="ctr">
                <a:defRPr/>
              </a:pPr>
              <a:endParaRPr lang="ru-RU" sz="2400" dirty="0">
                <a:solidFill>
                  <a:srgbClr val="000000"/>
                </a:solidFill>
              </a:endParaRPr>
            </a:p>
            <a:p>
              <a:pPr algn="ctr">
                <a:defRPr/>
              </a:pPr>
              <a:r>
                <a:rPr lang="ru-RU" sz="1600" b="1" dirty="0">
                  <a:solidFill>
                    <a:schemeClr val="tx1"/>
                  </a:solidFill>
                </a:rPr>
                <a:t>Положительное</a:t>
              </a:r>
              <a:endParaRPr lang="ru-RU" sz="1100" dirty="0">
                <a:solidFill>
                  <a:schemeClr val="tx1"/>
                </a:solidFill>
              </a:endParaRPr>
            </a:p>
          </p:txBody>
        </p:sp>
        <p:sp>
          <p:nvSpPr>
            <p:cNvPr id="47" name="Line 24"/>
            <p:cNvSpPr>
              <a:spLocks noChangeShapeType="1"/>
            </p:cNvSpPr>
            <p:nvPr>
              <p:custDataLst>
                <p:tags r:id="rId11"/>
              </p:custDataLst>
            </p:nvPr>
          </p:nvSpPr>
          <p:spPr bwMode="gray">
            <a:xfrm>
              <a:off x="971974" y="1341135"/>
              <a:ext cx="3383999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48" name="Rectangle 3"/>
            <p:cNvSpPr txBox="1">
              <a:spLocks noChangeArrowheads="1"/>
            </p:cNvSpPr>
            <p:nvPr>
              <p:custDataLst>
                <p:tags r:id="rId12"/>
              </p:custDataLst>
            </p:nvPr>
          </p:nvSpPr>
          <p:spPr>
            <a:xfrm>
              <a:off x="894743" y="1124745"/>
              <a:ext cx="3563052" cy="205629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Влияние</a:t>
              </a:r>
            </a:p>
          </p:txBody>
        </p:sp>
      </p:grpSp>
      <p:grpSp>
        <p:nvGrpSpPr>
          <p:cNvPr id="49" name="Группа 48"/>
          <p:cNvGrpSpPr/>
          <p:nvPr/>
        </p:nvGrpSpPr>
        <p:grpSpPr>
          <a:xfrm>
            <a:off x="4204211" y="5950207"/>
            <a:ext cx="1836000" cy="789300"/>
            <a:chOff x="792945" y="1035827"/>
            <a:chExt cx="3766654" cy="789300"/>
          </a:xfrm>
        </p:grpSpPr>
        <p:sp>
          <p:nvSpPr>
            <p:cNvPr id="50" name="Rectangle 37"/>
            <p:cNvSpPr>
              <a:spLocks/>
            </p:cNvSpPr>
            <p:nvPr/>
          </p:nvSpPr>
          <p:spPr bwMode="auto">
            <a:xfrm rot="10800000" flipV="1">
              <a:off x="792945" y="1035827"/>
              <a:ext cx="3766654" cy="78930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t"/>
            <a:lstStyle/>
            <a:p>
              <a:pPr algn="ctr">
                <a:defRPr/>
              </a:pPr>
              <a:endParaRPr lang="ru-RU" sz="2400" dirty="0">
                <a:solidFill>
                  <a:srgbClr val="000000"/>
                </a:solidFill>
              </a:endParaRPr>
            </a:p>
            <a:p>
              <a:pPr algn="ctr">
                <a:defRPr/>
              </a:pPr>
              <a:r>
                <a:rPr lang="ru-RU" sz="1600" b="1" dirty="0">
                  <a:solidFill>
                    <a:srgbClr val="C00000"/>
                  </a:solidFill>
                </a:rPr>
                <a:t>Высокая</a:t>
              </a:r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51" name="Line 24"/>
            <p:cNvSpPr>
              <a:spLocks noChangeShapeType="1"/>
            </p:cNvSpPr>
            <p:nvPr>
              <p:custDataLst>
                <p:tags r:id="rId9"/>
              </p:custDataLst>
            </p:nvPr>
          </p:nvSpPr>
          <p:spPr bwMode="gray">
            <a:xfrm>
              <a:off x="971974" y="1341135"/>
              <a:ext cx="3383999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52" name="Rectangle 3"/>
            <p:cNvSpPr txBox="1">
              <a:spLocks noChangeArrowheads="1"/>
            </p:cNvSpPr>
            <p:nvPr>
              <p:custDataLst>
                <p:tags r:id="rId10"/>
              </p:custDataLst>
            </p:nvPr>
          </p:nvSpPr>
          <p:spPr>
            <a:xfrm>
              <a:off x="894743" y="1124747"/>
              <a:ext cx="3563052" cy="205629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Степень влияния</a:t>
              </a:r>
            </a:p>
          </p:txBody>
        </p:sp>
      </p:grpSp>
      <p:sp>
        <p:nvSpPr>
          <p:cNvPr id="53" name="Rectangle 92"/>
          <p:cNvSpPr>
            <a:spLocks/>
          </p:cNvSpPr>
          <p:nvPr/>
        </p:nvSpPr>
        <p:spPr>
          <a:xfrm>
            <a:off x="2076313" y="5731392"/>
            <a:ext cx="4068000" cy="1080000"/>
          </a:xfrm>
          <a:prstGeom prst="rect">
            <a:avLst/>
          </a:prstGeom>
          <a:noFill/>
          <a:ln w="3175">
            <a:solidFill>
              <a:schemeClr val="tx1">
                <a:lumMod val="50000"/>
                <a:lumOff val="50000"/>
              </a:schemeClr>
            </a:solidFill>
            <a:prstDash val="dash"/>
            <a:miter lim="800000"/>
            <a:headEnd/>
            <a:tailEnd/>
          </a:ln>
          <a:effectLst/>
        </p:spPr>
        <p:txBody>
          <a:bodyPr vert="horz" wrap="square" lIns="0" tIns="0" rIns="36000" bIns="0" numCol="1" anchor="t" anchorCtr="0" compatLnSpc="1">
            <a:prstTxWarp prst="textNoShape">
              <a:avLst/>
            </a:prstTxWarp>
            <a:noAutofit/>
          </a:bodyPr>
          <a:lstStyle/>
          <a:p>
            <a:pPr algn="ctr" defTabSz="956889">
              <a:buClr>
                <a:srgbClr val="002960"/>
              </a:buClr>
            </a:pPr>
            <a:r>
              <a:rPr lang="ru-RU" sz="1100" dirty="0">
                <a:solidFill>
                  <a:srgbClr val="000000"/>
                </a:solidFill>
              </a:rPr>
              <a:t>Надежность и параметры сопровождения АС</a:t>
            </a:r>
          </a:p>
          <a:p>
            <a:pPr algn="ctr" defTabSz="956889">
              <a:buClr>
                <a:srgbClr val="002960"/>
              </a:buClr>
            </a:pPr>
            <a:endParaRPr lang="ru-RU" sz="1100" dirty="0">
              <a:solidFill>
                <a:srgbClr val="000000"/>
              </a:solidFill>
            </a:endParaRPr>
          </a:p>
        </p:txBody>
      </p:sp>
      <p:sp>
        <p:nvSpPr>
          <p:cNvPr id="54" name="Rectangle 92"/>
          <p:cNvSpPr>
            <a:spLocks/>
          </p:cNvSpPr>
          <p:nvPr/>
        </p:nvSpPr>
        <p:spPr>
          <a:xfrm>
            <a:off x="2076312" y="4601147"/>
            <a:ext cx="6120000" cy="1080000"/>
          </a:xfrm>
          <a:prstGeom prst="rect">
            <a:avLst/>
          </a:prstGeom>
          <a:noFill/>
          <a:ln w="3175">
            <a:solidFill>
              <a:schemeClr val="tx1">
                <a:lumMod val="50000"/>
                <a:lumOff val="50000"/>
              </a:schemeClr>
            </a:solidFill>
            <a:prstDash val="dash"/>
            <a:miter lim="800000"/>
            <a:headEnd/>
            <a:tailEnd/>
          </a:ln>
          <a:effectLst/>
        </p:spPr>
        <p:txBody>
          <a:bodyPr vert="horz" wrap="square" lIns="0" tIns="0" rIns="36000" bIns="0" numCol="1" anchor="t" anchorCtr="0" compatLnSpc="1">
            <a:prstTxWarp prst="textNoShape">
              <a:avLst/>
            </a:prstTxWarp>
            <a:noAutofit/>
          </a:bodyPr>
          <a:lstStyle/>
          <a:p>
            <a:pPr algn="ctr" defTabSz="956889">
              <a:buClr>
                <a:srgbClr val="002960"/>
              </a:buClr>
            </a:pPr>
            <a:r>
              <a:rPr lang="ru-RU" sz="1100" dirty="0">
                <a:solidFill>
                  <a:srgbClr val="000000"/>
                </a:solidFill>
              </a:rPr>
              <a:t>Архитектура</a:t>
            </a:r>
          </a:p>
          <a:p>
            <a:pPr algn="ctr" defTabSz="956889">
              <a:buClr>
                <a:srgbClr val="002960"/>
              </a:buClr>
            </a:pPr>
            <a:endParaRPr lang="ru-RU" sz="1100" dirty="0">
              <a:solidFill>
                <a:srgbClr val="000000"/>
              </a:solidFill>
            </a:endParaRPr>
          </a:p>
        </p:txBody>
      </p:sp>
      <p:grpSp>
        <p:nvGrpSpPr>
          <p:cNvPr id="55" name="Группа 54"/>
          <p:cNvGrpSpPr/>
          <p:nvPr/>
        </p:nvGrpSpPr>
        <p:grpSpPr>
          <a:xfrm>
            <a:off x="6358265" y="5950207"/>
            <a:ext cx="1836000" cy="789300"/>
            <a:chOff x="792945" y="1035827"/>
            <a:chExt cx="3766654" cy="789300"/>
          </a:xfrm>
        </p:grpSpPr>
        <p:sp>
          <p:nvSpPr>
            <p:cNvPr id="56" name="Rectangle 37"/>
            <p:cNvSpPr>
              <a:spLocks/>
            </p:cNvSpPr>
            <p:nvPr/>
          </p:nvSpPr>
          <p:spPr bwMode="auto">
            <a:xfrm rot="10800000" flipV="1">
              <a:off x="792945" y="1035827"/>
              <a:ext cx="3766654" cy="78930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t"/>
            <a:lstStyle/>
            <a:p>
              <a:pPr algn="ctr">
                <a:defRPr/>
              </a:pPr>
              <a:endParaRPr lang="ru-RU" sz="2400" dirty="0">
                <a:solidFill>
                  <a:srgbClr val="000000"/>
                </a:solidFill>
              </a:endParaRPr>
            </a:p>
            <a:p>
              <a:pPr algn="ctr">
                <a:defRPr/>
              </a:pPr>
              <a:r>
                <a:rPr lang="ru-RU" sz="1600" b="1" dirty="0" smtClean="0">
                  <a:solidFill>
                    <a:schemeClr val="tx1"/>
                  </a:solidFill>
                </a:rPr>
                <a:t>Положительное </a:t>
              </a:r>
              <a:endParaRPr lang="ru-RU" sz="1100" dirty="0">
                <a:solidFill>
                  <a:schemeClr val="tx1"/>
                </a:solidFill>
              </a:endParaRPr>
            </a:p>
          </p:txBody>
        </p:sp>
        <p:sp>
          <p:nvSpPr>
            <p:cNvPr id="57" name="Line 24"/>
            <p:cNvSpPr>
              <a:spLocks noChangeShapeType="1"/>
            </p:cNvSpPr>
            <p:nvPr>
              <p:custDataLst>
                <p:tags r:id="rId7"/>
              </p:custDataLst>
            </p:nvPr>
          </p:nvSpPr>
          <p:spPr bwMode="gray">
            <a:xfrm>
              <a:off x="971974" y="1341135"/>
              <a:ext cx="3383999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58" name="Rectangle 3"/>
            <p:cNvSpPr txBox="1">
              <a:spLocks noChangeArrowheads="1"/>
            </p:cNvSpPr>
            <p:nvPr>
              <p:custDataLst>
                <p:tags r:id="rId8"/>
              </p:custDataLst>
            </p:nvPr>
          </p:nvSpPr>
          <p:spPr>
            <a:xfrm>
              <a:off x="894743" y="1124745"/>
              <a:ext cx="3563052" cy="205629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Влияние</a:t>
              </a:r>
            </a:p>
          </p:txBody>
        </p:sp>
      </p:grpSp>
      <p:grpSp>
        <p:nvGrpSpPr>
          <p:cNvPr id="59" name="Группа 58"/>
          <p:cNvGrpSpPr/>
          <p:nvPr/>
        </p:nvGrpSpPr>
        <p:grpSpPr>
          <a:xfrm>
            <a:off x="8622790" y="5950208"/>
            <a:ext cx="1664875" cy="789300"/>
            <a:chOff x="792945" y="1035827"/>
            <a:chExt cx="3766654" cy="789300"/>
          </a:xfrm>
        </p:grpSpPr>
        <p:sp>
          <p:nvSpPr>
            <p:cNvPr id="60" name="Rectangle 37"/>
            <p:cNvSpPr>
              <a:spLocks/>
            </p:cNvSpPr>
            <p:nvPr/>
          </p:nvSpPr>
          <p:spPr bwMode="auto">
            <a:xfrm rot="10800000" flipV="1">
              <a:off x="792945" y="1035827"/>
              <a:ext cx="3766654" cy="78930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t"/>
            <a:lstStyle/>
            <a:p>
              <a:pPr algn="ctr">
                <a:defRPr/>
              </a:pPr>
              <a:endParaRPr lang="ru-RU" sz="2400" dirty="0">
                <a:solidFill>
                  <a:srgbClr val="000000"/>
                </a:solidFill>
              </a:endParaRPr>
            </a:p>
            <a:p>
              <a:pPr algn="ctr">
                <a:defRPr/>
              </a:pPr>
              <a:r>
                <a:rPr lang="ru-RU" sz="1600" b="1" smtClean="0">
                  <a:solidFill>
                    <a:srgbClr val="C00000"/>
                  </a:solidFill>
                </a:rPr>
                <a:t>Высокая</a:t>
              </a:r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61" name="Line 24"/>
            <p:cNvSpPr>
              <a:spLocks noChangeShapeType="1"/>
            </p:cNvSpPr>
            <p:nvPr>
              <p:custDataLst>
                <p:tags r:id="rId5"/>
              </p:custDataLst>
            </p:nvPr>
          </p:nvSpPr>
          <p:spPr bwMode="gray">
            <a:xfrm>
              <a:off x="971974" y="1341135"/>
              <a:ext cx="3383999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62" name="Rectangle 3"/>
            <p:cNvSpPr txBox="1">
              <a:spLocks noChangeArrowheads="1"/>
            </p:cNvSpPr>
            <p:nvPr>
              <p:custDataLst>
                <p:tags r:id="rId6"/>
              </p:custDataLst>
            </p:nvPr>
          </p:nvSpPr>
          <p:spPr>
            <a:xfrm>
              <a:off x="894743" y="1124746"/>
              <a:ext cx="3563052" cy="205629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Степень влияния</a:t>
              </a:r>
            </a:p>
          </p:txBody>
        </p:sp>
      </p:grpSp>
      <p:sp>
        <p:nvSpPr>
          <p:cNvPr id="63" name="Rectangle 92"/>
          <p:cNvSpPr>
            <a:spLocks/>
          </p:cNvSpPr>
          <p:nvPr/>
        </p:nvSpPr>
        <p:spPr>
          <a:xfrm>
            <a:off x="6272832" y="5731392"/>
            <a:ext cx="4335698" cy="1126608"/>
          </a:xfrm>
          <a:prstGeom prst="rect">
            <a:avLst/>
          </a:prstGeom>
          <a:noFill/>
          <a:ln w="3175">
            <a:solidFill>
              <a:schemeClr val="tx1">
                <a:lumMod val="50000"/>
                <a:lumOff val="50000"/>
              </a:schemeClr>
            </a:solidFill>
            <a:prstDash val="dash"/>
            <a:miter lim="800000"/>
            <a:headEnd/>
            <a:tailEnd/>
          </a:ln>
          <a:effectLst/>
        </p:spPr>
        <p:txBody>
          <a:bodyPr vert="horz" wrap="square" lIns="0" tIns="0" rIns="36000" bIns="0" numCol="1" anchor="t" anchorCtr="0" compatLnSpc="1">
            <a:prstTxWarp prst="textNoShape">
              <a:avLst/>
            </a:prstTxWarp>
            <a:noAutofit/>
          </a:bodyPr>
          <a:lstStyle/>
          <a:p>
            <a:pPr algn="ctr" defTabSz="956889">
              <a:buClr>
                <a:srgbClr val="002960"/>
              </a:buClr>
            </a:pPr>
            <a:r>
              <a:rPr lang="ru-RU" sz="1100" dirty="0">
                <a:solidFill>
                  <a:srgbClr val="000000"/>
                </a:solidFill>
              </a:rPr>
              <a:t>Влияние на операционный риск</a:t>
            </a:r>
          </a:p>
          <a:p>
            <a:pPr algn="ctr" defTabSz="956889">
              <a:buClr>
                <a:srgbClr val="002960"/>
              </a:buClr>
            </a:pPr>
            <a:endParaRPr lang="ru-RU" sz="1100" dirty="0">
              <a:solidFill>
                <a:srgbClr val="000000"/>
              </a:solidFill>
            </a:endParaRPr>
          </a:p>
        </p:txBody>
      </p:sp>
      <p:grpSp>
        <p:nvGrpSpPr>
          <p:cNvPr id="64" name="Группа 63"/>
          <p:cNvGrpSpPr/>
          <p:nvPr/>
        </p:nvGrpSpPr>
        <p:grpSpPr>
          <a:xfrm>
            <a:off x="6191487" y="3130938"/>
            <a:ext cx="4428616" cy="1373464"/>
            <a:chOff x="4540530" y="2693666"/>
            <a:chExt cx="3672408" cy="1296144"/>
          </a:xfrm>
          <a:noFill/>
        </p:grpSpPr>
        <p:sp>
          <p:nvSpPr>
            <p:cNvPr id="65" name="Rectangle 37"/>
            <p:cNvSpPr>
              <a:spLocks/>
            </p:cNvSpPr>
            <p:nvPr/>
          </p:nvSpPr>
          <p:spPr bwMode="auto">
            <a:xfrm rot="10800000" flipV="1">
              <a:off x="4540530" y="2693666"/>
              <a:ext cx="3672408" cy="1296144"/>
            </a:xfrm>
            <a:prstGeom prst="rect">
              <a:avLst/>
            </a:prstGeom>
            <a:grpFill/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100" dirty="0">
                <a:solidFill>
                  <a:srgbClr val="000000"/>
                </a:solidFill>
              </a:endParaRPr>
            </a:p>
            <a:p>
              <a:pPr>
                <a:defRPr/>
              </a:pPr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66" name="Line 24"/>
            <p:cNvSpPr>
              <a:spLocks noChangeShapeType="1"/>
            </p:cNvSpPr>
            <p:nvPr>
              <p:custDataLst>
                <p:tags r:id="rId3"/>
              </p:custDataLst>
            </p:nvPr>
          </p:nvSpPr>
          <p:spPr bwMode="gray">
            <a:xfrm>
              <a:off x="4684734" y="2854565"/>
              <a:ext cx="3384000" cy="0"/>
            </a:xfrm>
            <a:prstGeom prst="line">
              <a:avLst/>
            </a:prstGeom>
            <a:grp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67" name="Rectangle 3"/>
            <p:cNvSpPr txBox="1">
              <a:spLocks noChangeArrowheads="1"/>
            </p:cNvSpPr>
            <p:nvPr>
              <p:custDataLst>
                <p:tags r:id="rId4"/>
              </p:custDataLst>
            </p:nvPr>
          </p:nvSpPr>
          <p:spPr>
            <a:xfrm>
              <a:off x="4792810" y="2709059"/>
              <a:ext cx="2268000" cy="194053"/>
            </a:xfrm>
            <a:prstGeom prst="rect">
              <a:avLst/>
            </a:prstGeom>
            <a:grp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Что случится, если не делать?</a:t>
              </a:r>
            </a:p>
          </p:txBody>
        </p:sp>
      </p:grpSp>
      <p:grpSp>
        <p:nvGrpSpPr>
          <p:cNvPr id="68" name="Группа 67"/>
          <p:cNvGrpSpPr/>
          <p:nvPr/>
        </p:nvGrpSpPr>
        <p:grpSpPr>
          <a:xfrm>
            <a:off x="4180836" y="4816503"/>
            <a:ext cx="1847035" cy="745478"/>
            <a:chOff x="770310" y="1066686"/>
            <a:chExt cx="3789291" cy="745479"/>
          </a:xfrm>
        </p:grpSpPr>
        <p:sp>
          <p:nvSpPr>
            <p:cNvPr id="69" name="Rectangle 37"/>
            <p:cNvSpPr>
              <a:spLocks/>
            </p:cNvSpPr>
            <p:nvPr/>
          </p:nvSpPr>
          <p:spPr bwMode="auto">
            <a:xfrm rot="10800000" flipV="1">
              <a:off x="770310" y="1066686"/>
              <a:ext cx="3766654" cy="74547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47893" rIns="36000" bIns="47893" anchor="t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ru-RU" sz="2400" b="1" dirty="0">
                <a:solidFill>
                  <a:srgbClr val="7DC244">
                    <a:lumMod val="50000"/>
                  </a:srgbClr>
                </a:solidFill>
              </a:endParaRPr>
            </a:p>
            <a:p>
              <a:pPr algn="ctr" fontAlgn="base">
                <a:lnSpc>
                  <a:spcPct val="50000"/>
                </a:lnSpc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ru-RU" sz="2400" b="1" dirty="0" smtClean="0">
                  <a:solidFill>
                    <a:srgbClr val="00B050"/>
                  </a:solidFill>
                </a:rPr>
                <a:t>Да</a:t>
              </a:r>
              <a:endParaRPr lang="ru-RU" sz="2400" b="1" dirty="0">
                <a:solidFill>
                  <a:srgbClr val="00B050"/>
                </a:solidFill>
              </a:endParaRPr>
            </a:p>
          </p:txBody>
        </p:sp>
        <p:sp>
          <p:nvSpPr>
            <p:cNvPr id="70" name="Line 24"/>
            <p:cNvSpPr>
              <a:spLocks noChangeShapeType="1"/>
            </p:cNvSpPr>
            <p:nvPr>
              <p:custDataLst>
                <p:tags r:id="rId1"/>
              </p:custDataLst>
            </p:nvPr>
          </p:nvSpPr>
          <p:spPr bwMode="gray">
            <a:xfrm>
              <a:off x="971974" y="1239537"/>
              <a:ext cx="3383999" cy="0"/>
            </a:xfrm>
            <a:prstGeom prst="line">
              <a:avLst/>
            </a:prstGeom>
            <a:no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71" name="Rectangle 3"/>
            <p:cNvSpPr txBox="1">
              <a:spLocks noChangeArrowheads="1"/>
            </p:cNvSpPr>
            <p:nvPr>
              <p:custDataLst>
                <p:tags r:id="rId2"/>
              </p:custDataLst>
            </p:nvPr>
          </p:nvSpPr>
          <p:spPr>
            <a:xfrm>
              <a:off x="894745" y="1066688"/>
              <a:ext cx="3664856" cy="205629"/>
            </a:xfrm>
            <a:prstGeom prst="rect">
              <a:avLst/>
            </a:prstGeom>
            <a:noFill/>
            <a:ln w="19050">
              <a:noFill/>
            </a:ln>
          </p:spPr>
          <p:txBody>
            <a:bodyPr vert="horz" wrap="square" lIns="0" tIns="0" rIns="0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pPr algn="ctr"/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Вывод АС?</a:t>
              </a:r>
            </a:p>
          </p:txBody>
        </p:sp>
      </p:grpSp>
      <p:sp>
        <p:nvSpPr>
          <p:cNvPr id="72" name="Прямоугольник 71"/>
          <p:cNvSpPr/>
          <p:nvPr/>
        </p:nvSpPr>
        <p:spPr>
          <a:xfrm>
            <a:off x="6258775" y="3286312"/>
            <a:ext cx="4247055" cy="12772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lvl="0" indent="-171450">
              <a:buFont typeface="Arial" panose="020B0604020202020204" pitchFamily="34" charset="0"/>
              <a:buChar char="•"/>
            </a:pPr>
            <a:r>
              <a:rPr lang="ru-RU" sz="1100" dirty="0">
                <a:solidFill>
                  <a:srgbClr val="000000"/>
                </a:solidFill>
              </a:rPr>
              <a:t>Отток существующих, а также отсутствие привлекательности для привлечения новых клиентов из-за невозможности мгновенного исполнения заявок.</a:t>
            </a:r>
          </a:p>
          <a:p>
            <a:pPr marL="171450" lvl="0" indent="-171450">
              <a:buFont typeface="Arial" panose="020B0604020202020204" pitchFamily="34" charset="0"/>
              <a:buChar char="•"/>
            </a:pPr>
            <a:r>
              <a:rPr lang="ru-RU" sz="1100" dirty="0">
                <a:solidFill>
                  <a:srgbClr val="000000"/>
                </a:solidFill>
              </a:rPr>
              <a:t>Технологическое отставание от </a:t>
            </a:r>
            <a:r>
              <a:rPr lang="ru-RU" sz="1100" dirty="0" smtClean="0">
                <a:solidFill>
                  <a:srgbClr val="000000"/>
                </a:solidFill>
              </a:rPr>
              <a:t>большинства крупных </a:t>
            </a:r>
            <a:r>
              <a:rPr lang="ru-RU" sz="1100" dirty="0">
                <a:solidFill>
                  <a:srgbClr val="000000"/>
                </a:solidFill>
              </a:rPr>
              <a:t>банков.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rgbClr val="000000"/>
                </a:solidFill>
              </a:rPr>
              <a:t>Недополученная </a:t>
            </a:r>
            <a:r>
              <a:rPr lang="ru-RU" sz="1100" dirty="0">
                <a:solidFill>
                  <a:srgbClr val="000000"/>
                </a:solidFill>
              </a:rPr>
              <a:t>прибыль в размере десятков миллионов рублей в год</a:t>
            </a:r>
          </a:p>
        </p:txBody>
      </p:sp>
      <p:sp>
        <p:nvSpPr>
          <p:cNvPr id="73" name="Прямоугольник 72"/>
          <p:cNvSpPr/>
          <p:nvPr/>
        </p:nvSpPr>
        <p:spPr>
          <a:xfrm>
            <a:off x="2161764" y="2439065"/>
            <a:ext cx="3778993" cy="9387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100" dirty="0">
                <a:solidFill>
                  <a:srgbClr val="000000"/>
                </a:solidFill>
              </a:rPr>
              <a:t>С</a:t>
            </a:r>
            <a:r>
              <a:rPr lang="ru-RU" sz="1100" dirty="0" smtClean="0">
                <a:solidFill>
                  <a:srgbClr val="000000"/>
                </a:solidFill>
              </a:rPr>
              <a:t>оздание </a:t>
            </a:r>
            <a:r>
              <a:rPr lang="ru-RU" sz="1100" dirty="0">
                <a:solidFill>
                  <a:srgbClr val="000000"/>
                </a:solidFill>
              </a:rPr>
              <a:t>современного и простого в использовании торгового мобильного приложения для торговли </a:t>
            </a:r>
            <a:r>
              <a:rPr lang="ru-RU" sz="1100" dirty="0" smtClean="0">
                <a:solidFill>
                  <a:srgbClr val="000000"/>
                </a:solidFill>
              </a:rPr>
              <a:t>на </a:t>
            </a:r>
            <a:r>
              <a:rPr lang="ru-RU" sz="1100" dirty="0">
                <a:solidFill>
                  <a:srgbClr val="000000"/>
                </a:solidFill>
              </a:rPr>
              <a:t>рынке ценных </a:t>
            </a:r>
            <a:r>
              <a:rPr lang="ru-RU" sz="1100" dirty="0" smtClean="0">
                <a:solidFill>
                  <a:srgbClr val="000000"/>
                </a:solidFill>
              </a:rPr>
              <a:t>бумаг для недопущения оттока клиентов из-за </a:t>
            </a:r>
            <a:r>
              <a:rPr lang="ru-RU" sz="1100" dirty="0">
                <a:solidFill>
                  <a:srgbClr val="000000"/>
                </a:solidFill>
              </a:rPr>
              <a:t>невозможности мгновенного исполнения заявок</a:t>
            </a:r>
          </a:p>
        </p:txBody>
      </p:sp>
    </p:spTree>
    <p:extLst>
      <p:ext uri="{BB962C8B-B14F-4D97-AF65-F5344CB8AC3E}">
        <p14:creationId xmlns:p14="http://schemas.microsoft.com/office/powerpoint/2010/main" val="3408706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1"/>
          <p:cNvSpPr>
            <a:spLocks noGrp="1"/>
          </p:cNvSpPr>
          <p:nvPr>
            <p:ph type="title"/>
          </p:nvPr>
        </p:nvSpPr>
        <p:spPr>
          <a:xfrm>
            <a:off x="480000" y="266856"/>
            <a:ext cx="11232000" cy="307777"/>
          </a:xfrm>
        </p:spPr>
        <p:txBody>
          <a:bodyPr/>
          <a:lstStyle/>
          <a:p>
            <a:r>
              <a:rPr lang="ru-RU" dirty="0" smtClean="0"/>
              <a:t>Обоснование</a:t>
            </a:r>
            <a:endParaRPr lang="ru-RU" dirty="0"/>
          </a:p>
        </p:txBody>
      </p:sp>
      <p:grpSp>
        <p:nvGrpSpPr>
          <p:cNvPr id="75" name="Группа 74"/>
          <p:cNvGrpSpPr/>
          <p:nvPr/>
        </p:nvGrpSpPr>
        <p:grpSpPr>
          <a:xfrm>
            <a:off x="480000" y="901876"/>
            <a:ext cx="9870861" cy="1553224"/>
            <a:chOff x="683568" y="1029335"/>
            <a:chExt cx="3672408" cy="923009"/>
          </a:xfrm>
          <a:noFill/>
        </p:grpSpPr>
        <p:sp>
          <p:nvSpPr>
            <p:cNvPr id="76" name="Rectangle 37"/>
            <p:cNvSpPr>
              <a:spLocks/>
            </p:cNvSpPr>
            <p:nvPr/>
          </p:nvSpPr>
          <p:spPr bwMode="auto">
            <a:xfrm rot="10800000" flipV="1">
              <a:off x="683568" y="1029335"/>
              <a:ext cx="3672408" cy="923009"/>
            </a:xfrm>
            <a:prstGeom prst="rect">
              <a:avLst/>
            </a:prstGeom>
            <a:grpFill/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r>
                <a:rPr lang="ru-RU" sz="1100" b="1" dirty="0">
                  <a:solidFill>
                    <a:schemeClr val="tx1"/>
                  </a:solidFill>
                </a:rPr>
                <a:t> </a:t>
              </a:r>
            </a:p>
            <a:p>
              <a:pPr>
                <a:defRPr/>
              </a:pPr>
              <a:endParaRPr lang="ru-RU" sz="11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ru-RU" sz="1100" b="1" dirty="0" smtClean="0">
                  <a:solidFill>
                    <a:schemeClr val="tx1"/>
                  </a:solidFill>
                </a:rPr>
                <a:t>В настоящий момент в банке отсутствует </a:t>
              </a:r>
              <a:r>
                <a:rPr lang="ru-RU" sz="1100" b="1" dirty="0">
                  <a:solidFill>
                    <a:schemeClr val="tx1"/>
                  </a:solidFill>
                </a:rPr>
                <a:t>т</a:t>
              </a:r>
              <a:r>
                <a:rPr lang="ru-RU" sz="1100" b="1" dirty="0" smtClean="0">
                  <a:solidFill>
                    <a:schemeClr val="tx1"/>
                  </a:solidFill>
                </a:rPr>
                <a:t>орговое </a:t>
              </a:r>
              <a:r>
                <a:rPr lang="ru-RU" sz="1100" b="1" dirty="0">
                  <a:solidFill>
                    <a:schemeClr val="tx1"/>
                  </a:solidFill>
                </a:rPr>
                <a:t>мобильное </a:t>
              </a:r>
              <a:r>
                <a:rPr lang="ru-RU" sz="1100" b="1" dirty="0" smtClean="0">
                  <a:solidFill>
                    <a:schemeClr val="tx1"/>
                  </a:solidFill>
                </a:rPr>
                <a:t>приложение</a:t>
              </a:r>
              <a:r>
                <a:rPr lang="en-US" sz="1100" b="1" dirty="0" smtClean="0">
                  <a:solidFill>
                    <a:schemeClr val="tx1"/>
                  </a:solidFill>
                </a:rPr>
                <a:t>,</a:t>
              </a:r>
              <a:r>
                <a:rPr lang="ru-RU" sz="1100" b="1" dirty="0" smtClean="0">
                  <a:solidFill>
                    <a:schemeClr val="tx1"/>
                  </a:solidFill>
                </a:rPr>
                <a:t> позволяющее </a:t>
              </a:r>
              <a:r>
                <a:rPr lang="ru-RU" sz="1100" b="1" dirty="0">
                  <a:solidFill>
                    <a:schemeClr val="tx1"/>
                  </a:solidFill>
                </a:rPr>
                <a:t>клиентам, находящимся на брокерском </a:t>
              </a:r>
              <a:r>
                <a:rPr lang="ru-RU" sz="1100" b="1" dirty="0" smtClean="0">
                  <a:solidFill>
                    <a:schemeClr val="tx1"/>
                  </a:solidFill>
                </a:rPr>
                <a:t>обслуживании </a:t>
              </a:r>
              <a:r>
                <a:rPr lang="ru-RU" sz="1100" b="1" dirty="0">
                  <a:solidFill>
                    <a:schemeClr val="tx1"/>
                  </a:solidFill>
                </a:rPr>
                <a:t>получить доступ на Московскую биржу для работы с российскими акциями и облигациями, на Санкт-Петербургскую биржу для торговли иностранными ценными бумагами, а также на ряд внебиржевых площадок</a:t>
              </a:r>
            </a:p>
          </p:txBody>
        </p:sp>
        <p:sp>
          <p:nvSpPr>
            <p:cNvPr id="77" name="Line 24"/>
            <p:cNvSpPr>
              <a:spLocks noChangeShapeType="1"/>
            </p:cNvSpPr>
            <p:nvPr>
              <p:custDataLst>
                <p:tags r:id="rId5"/>
              </p:custDataLst>
            </p:nvPr>
          </p:nvSpPr>
          <p:spPr bwMode="gray">
            <a:xfrm>
              <a:off x="827772" y="1341135"/>
              <a:ext cx="3384000" cy="0"/>
            </a:xfrm>
            <a:prstGeom prst="line">
              <a:avLst/>
            </a:prstGeom>
            <a:grp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78" name="Rectangle 3"/>
            <p:cNvSpPr txBox="1">
              <a:spLocks noChangeArrowheads="1"/>
            </p:cNvSpPr>
            <p:nvPr>
              <p:custDataLst>
                <p:tags r:id="rId6"/>
              </p:custDataLst>
            </p:nvPr>
          </p:nvSpPr>
          <p:spPr>
            <a:xfrm>
              <a:off x="935848" y="1166461"/>
              <a:ext cx="2268000" cy="122196"/>
            </a:xfrm>
            <a:prstGeom prst="rect">
              <a:avLst/>
            </a:prstGeom>
            <a:grp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Предпосылки</a:t>
              </a:r>
            </a:p>
          </p:txBody>
        </p:sp>
      </p:grpSp>
      <p:grpSp>
        <p:nvGrpSpPr>
          <p:cNvPr id="82" name="Группа 81"/>
          <p:cNvGrpSpPr/>
          <p:nvPr/>
        </p:nvGrpSpPr>
        <p:grpSpPr>
          <a:xfrm>
            <a:off x="480002" y="2570247"/>
            <a:ext cx="9870860" cy="1553224"/>
            <a:chOff x="683567" y="1013810"/>
            <a:chExt cx="3672408" cy="923009"/>
          </a:xfrm>
          <a:noFill/>
        </p:grpSpPr>
        <p:sp>
          <p:nvSpPr>
            <p:cNvPr id="83" name="Rectangle 37"/>
            <p:cNvSpPr>
              <a:spLocks/>
            </p:cNvSpPr>
            <p:nvPr/>
          </p:nvSpPr>
          <p:spPr bwMode="auto">
            <a:xfrm rot="10800000" flipV="1">
              <a:off x="683567" y="1013810"/>
              <a:ext cx="3672408" cy="923009"/>
            </a:xfrm>
            <a:prstGeom prst="rect">
              <a:avLst/>
            </a:prstGeom>
            <a:grpFill/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r>
                <a:rPr lang="ru-RU" sz="1100" b="1" dirty="0">
                  <a:solidFill>
                    <a:schemeClr val="tx1"/>
                  </a:solidFill>
                </a:rPr>
                <a:t> </a:t>
              </a:r>
            </a:p>
            <a:p>
              <a:pPr>
                <a:defRPr/>
              </a:pPr>
              <a:endParaRPr lang="ru-RU" sz="11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ru-RU" sz="1100" b="1" dirty="0">
                  <a:solidFill>
                    <a:schemeClr val="tx1"/>
                  </a:solidFill>
                </a:rPr>
                <a:t>В настоящий момент заявки на заключения сделок на фондовом рынке принимаются только по </a:t>
              </a:r>
              <a:r>
                <a:rPr lang="ru-RU" sz="1100" b="1" dirty="0" smtClean="0">
                  <a:solidFill>
                    <a:schemeClr val="tx1"/>
                  </a:solidFill>
                </a:rPr>
                <a:t>телефону</a:t>
              </a:r>
              <a:r>
                <a:rPr lang="en-US" sz="1100" b="1" dirty="0" smtClean="0">
                  <a:solidFill>
                    <a:schemeClr val="tx1"/>
                  </a:solidFill>
                </a:rPr>
                <a:t>,</a:t>
              </a:r>
              <a:r>
                <a:rPr lang="ru-RU" sz="1100" b="1" dirty="0" smtClean="0">
                  <a:solidFill>
                    <a:schemeClr val="tx1"/>
                  </a:solidFill>
                </a:rPr>
                <a:t> что не позволяет клиентам заключать сделки в режиме онлайн</a:t>
              </a:r>
              <a:r>
                <a:rPr lang="en-US" sz="1100" b="1" dirty="0" smtClean="0">
                  <a:solidFill>
                    <a:schemeClr val="tx1"/>
                  </a:solidFill>
                </a:rPr>
                <a:t>.</a:t>
              </a:r>
              <a:r>
                <a:rPr lang="ru-RU" sz="1100" b="1" dirty="0" smtClean="0">
                  <a:solidFill>
                    <a:schemeClr val="tx1"/>
                  </a:solidFill>
                </a:rPr>
                <a:t> В свою очередь это несет в себе </a:t>
              </a:r>
              <a:r>
                <a:rPr lang="ru-RU" sz="1100" b="1" dirty="0">
                  <a:solidFill>
                    <a:schemeClr val="tx1"/>
                  </a:solidFill>
                </a:rPr>
                <a:t>риск оттока существующих, а также отсутствие привлекательности для привлечения новых клиентов ввиду отставания функциональности ДОМ</a:t>
              </a:r>
              <a:r>
                <a:rPr lang="en-US" sz="1100" b="1" dirty="0">
                  <a:solidFill>
                    <a:schemeClr val="tx1"/>
                  </a:solidFill>
                </a:rPr>
                <a:t>.</a:t>
              </a:r>
              <a:r>
                <a:rPr lang="ru-RU" sz="1100" b="1" dirty="0">
                  <a:solidFill>
                    <a:schemeClr val="tx1"/>
                  </a:solidFill>
                </a:rPr>
                <a:t>РФ от большинства крупных банков</a:t>
              </a:r>
            </a:p>
          </p:txBody>
        </p:sp>
        <p:sp>
          <p:nvSpPr>
            <p:cNvPr id="84" name="Line 24"/>
            <p:cNvSpPr>
              <a:spLocks noChangeShapeType="1"/>
            </p:cNvSpPr>
            <p:nvPr>
              <p:custDataLst>
                <p:tags r:id="rId3"/>
              </p:custDataLst>
            </p:nvPr>
          </p:nvSpPr>
          <p:spPr bwMode="gray">
            <a:xfrm>
              <a:off x="827772" y="1341135"/>
              <a:ext cx="3384000" cy="0"/>
            </a:xfrm>
            <a:prstGeom prst="line">
              <a:avLst/>
            </a:prstGeom>
            <a:grp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85" name="Rectangle 3"/>
            <p:cNvSpPr txBox="1">
              <a:spLocks noChangeArrowheads="1"/>
            </p:cNvSpPr>
            <p:nvPr>
              <p:custDataLst>
                <p:tags r:id="rId4"/>
              </p:custDataLst>
            </p:nvPr>
          </p:nvSpPr>
          <p:spPr>
            <a:xfrm>
              <a:off x="935848" y="1166461"/>
              <a:ext cx="2268000" cy="122196"/>
            </a:xfrm>
            <a:prstGeom prst="rect">
              <a:avLst/>
            </a:prstGeom>
            <a:grp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Описание проблемы</a:t>
              </a:r>
            </a:p>
          </p:txBody>
        </p:sp>
      </p:grpSp>
      <p:grpSp>
        <p:nvGrpSpPr>
          <p:cNvPr id="86" name="Группа 85"/>
          <p:cNvGrpSpPr/>
          <p:nvPr/>
        </p:nvGrpSpPr>
        <p:grpSpPr>
          <a:xfrm>
            <a:off x="480005" y="4380351"/>
            <a:ext cx="9870860" cy="1553224"/>
            <a:chOff x="683568" y="1029335"/>
            <a:chExt cx="3672408" cy="923009"/>
          </a:xfrm>
          <a:noFill/>
        </p:grpSpPr>
        <p:sp>
          <p:nvSpPr>
            <p:cNvPr id="87" name="Rectangle 37"/>
            <p:cNvSpPr>
              <a:spLocks/>
            </p:cNvSpPr>
            <p:nvPr/>
          </p:nvSpPr>
          <p:spPr bwMode="auto">
            <a:xfrm rot="10800000" flipV="1">
              <a:off x="683568" y="1029335"/>
              <a:ext cx="3672408" cy="923009"/>
            </a:xfrm>
            <a:prstGeom prst="rect">
              <a:avLst/>
            </a:prstGeom>
            <a:grpFill/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r>
                <a:rPr lang="ru-RU" sz="1100" b="1" dirty="0">
                  <a:solidFill>
                    <a:schemeClr val="tx1"/>
                  </a:solidFill>
                </a:rPr>
                <a:t> </a:t>
              </a:r>
            </a:p>
            <a:p>
              <a:pPr>
                <a:defRPr/>
              </a:pPr>
              <a:endParaRPr lang="ru-RU" sz="11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ru-RU" sz="1100" b="1" dirty="0">
                  <a:solidFill>
                    <a:schemeClr val="tx1"/>
                  </a:solidFill>
                </a:rPr>
                <a:t>Внедрение полнофункционального торгового мобильного приложения для торговли на рынке ценных бумаг</a:t>
              </a:r>
            </a:p>
          </p:txBody>
        </p:sp>
        <p:sp>
          <p:nvSpPr>
            <p:cNvPr id="88" name="Line 24"/>
            <p:cNvSpPr>
              <a:spLocks noChangeShapeType="1"/>
            </p:cNvSpPr>
            <p:nvPr>
              <p:custDataLst>
                <p:tags r:id="rId1"/>
              </p:custDataLst>
            </p:nvPr>
          </p:nvSpPr>
          <p:spPr bwMode="gray">
            <a:xfrm>
              <a:off x="827772" y="1341135"/>
              <a:ext cx="3384000" cy="0"/>
            </a:xfrm>
            <a:prstGeom prst="line">
              <a:avLst/>
            </a:prstGeom>
            <a:grp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89" name="Rectangle 3"/>
            <p:cNvSpPr txBox="1">
              <a:spLocks noChangeArrowheads="1"/>
            </p:cNvSpPr>
            <p:nvPr>
              <p:custDataLst>
                <p:tags r:id="rId2"/>
              </p:custDataLst>
            </p:nvPr>
          </p:nvSpPr>
          <p:spPr>
            <a:xfrm>
              <a:off x="935848" y="1166461"/>
              <a:ext cx="2268000" cy="122196"/>
            </a:xfrm>
            <a:prstGeom prst="rect">
              <a:avLst/>
            </a:prstGeom>
            <a:grp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Предлагаемое решение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37930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80000" y="266852"/>
            <a:ext cx="11232000" cy="307777"/>
          </a:xfrm>
        </p:spPr>
        <p:txBody>
          <a:bodyPr/>
          <a:lstStyle/>
          <a:p>
            <a:r>
              <a:rPr lang="ru-RU" dirty="0" smtClean="0"/>
              <a:t>Целевая архитектура</a:t>
            </a:r>
            <a:endParaRPr lang="ru-RU" dirty="0"/>
          </a:p>
        </p:txBody>
      </p:sp>
      <p:pic>
        <p:nvPicPr>
          <p:cNvPr id="3" name="Рисунок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83159" y="747515"/>
            <a:ext cx="11625682" cy="536296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93600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80000" y="266852"/>
            <a:ext cx="11232000" cy="307777"/>
          </a:xfrm>
        </p:spPr>
        <p:txBody>
          <a:bodyPr/>
          <a:lstStyle/>
          <a:p>
            <a:r>
              <a:rPr lang="ru-RU" dirty="0" smtClean="0"/>
              <a:t>Проектная архитектура</a:t>
            </a:r>
            <a:endParaRPr lang="ru-RU" dirty="0"/>
          </a:p>
        </p:txBody>
      </p:sp>
      <p:pic>
        <p:nvPicPr>
          <p:cNvPr id="3" name="Рисунок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6318" y="876675"/>
            <a:ext cx="11625682" cy="479260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462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1"/>
          <p:cNvSpPr>
            <a:spLocks noGrp="1"/>
          </p:cNvSpPr>
          <p:nvPr>
            <p:ph type="title"/>
          </p:nvPr>
        </p:nvSpPr>
        <p:spPr>
          <a:xfrm>
            <a:off x="1884000" y="266856"/>
            <a:ext cx="8424000" cy="307777"/>
          </a:xfrm>
        </p:spPr>
        <p:txBody>
          <a:bodyPr/>
          <a:lstStyle/>
          <a:p>
            <a:r>
              <a:rPr lang="ru-RU" dirty="0" smtClean="0"/>
              <a:t>Цели и стоимость проекта</a:t>
            </a:r>
            <a:endParaRPr lang="ru-RU" dirty="0"/>
          </a:p>
        </p:txBody>
      </p:sp>
      <p:grpSp>
        <p:nvGrpSpPr>
          <p:cNvPr id="75" name="Группа 74"/>
          <p:cNvGrpSpPr/>
          <p:nvPr/>
        </p:nvGrpSpPr>
        <p:grpSpPr>
          <a:xfrm>
            <a:off x="1884005" y="582563"/>
            <a:ext cx="8466859" cy="998043"/>
            <a:chOff x="683568" y="1029335"/>
            <a:chExt cx="3672408" cy="923009"/>
          </a:xfrm>
          <a:noFill/>
        </p:grpSpPr>
        <p:sp>
          <p:nvSpPr>
            <p:cNvPr id="76" name="Rectangle 37"/>
            <p:cNvSpPr>
              <a:spLocks/>
            </p:cNvSpPr>
            <p:nvPr/>
          </p:nvSpPr>
          <p:spPr bwMode="auto">
            <a:xfrm rot="10800000" flipV="1">
              <a:off x="683568" y="1029335"/>
              <a:ext cx="3672408" cy="923009"/>
            </a:xfrm>
            <a:prstGeom prst="rect">
              <a:avLst/>
            </a:prstGeom>
            <a:grpFill/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r>
                <a:rPr lang="ru-RU" sz="1100" b="1" dirty="0">
                  <a:solidFill>
                    <a:schemeClr val="tx1"/>
                  </a:solidFill>
                </a:rPr>
                <a:t> </a:t>
              </a:r>
            </a:p>
            <a:p>
              <a:pPr>
                <a:defRPr/>
              </a:pPr>
              <a:endParaRPr lang="ru-RU" sz="11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ru-RU" sz="1100" dirty="0">
                  <a:solidFill>
                    <a:srgbClr val="000000"/>
                  </a:solidFill>
                </a:rPr>
                <a:t>Создание </a:t>
              </a:r>
              <a:r>
                <a:rPr lang="ru-RU" sz="1100" dirty="0" smtClean="0">
                  <a:solidFill>
                    <a:srgbClr val="000000"/>
                  </a:solidFill>
                </a:rPr>
                <a:t>торгового </a:t>
              </a:r>
              <a:r>
                <a:rPr lang="ru-RU" sz="1100" dirty="0">
                  <a:solidFill>
                    <a:srgbClr val="000000"/>
                  </a:solidFill>
                </a:rPr>
                <a:t>мобильного приложения для торговли на рынке ценных бумаг</a:t>
              </a:r>
              <a:endParaRPr lang="ru-RU" sz="1100" b="1" dirty="0">
                <a:solidFill>
                  <a:schemeClr val="tx1"/>
                </a:solidFill>
              </a:endParaRPr>
            </a:p>
          </p:txBody>
        </p:sp>
        <p:sp>
          <p:nvSpPr>
            <p:cNvPr id="77" name="Line 24"/>
            <p:cNvSpPr>
              <a:spLocks noChangeShapeType="1"/>
            </p:cNvSpPr>
            <p:nvPr>
              <p:custDataLst>
                <p:tags r:id="rId3"/>
              </p:custDataLst>
            </p:nvPr>
          </p:nvSpPr>
          <p:spPr bwMode="gray">
            <a:xfrm>
              <a:off x="827772" y="1341135"/>
              <a:ext cx="3384000" cy="0"/>
            </a:xfrm>
            <a:prstGeom prst="line">
              <a:avLst/>
            </a:prstGeom>
            <a:grp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78" name="Rectangle 3"/>
            <p:cNvSpPr txBox="1">
              <a:spLocks noChangeArrowheads="1"/>
            </p:cNvSpPr>
            <p:nvPr>
              <p:custDataLst>
                <p:tags r:id="rId4"/>
              </p:custDataLst>
            </p:nvPr>
          </p:nvSpPr>
          <p:spPr>
            <a:xfrm>
              <a:off x="935848" y="1166461"/>
              <a:ext cx="2268000" cy="122196"/>
            </a:xfrm>
            <a:prstGeom prst="rect">
              <a:avLst/>
            </a:prstGeom>
            <a:grp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Цели</a:t>
              </a:r>
            </a:p>
          </p:txBody>
        </p:sp>
      </p:grpSp>
      <p:grpSp>
        <p:nvGrpSpPr>
          <p:cNvPr id="82" name="Группа 81"/>
          <p:cNvGrpSpPr/>
          <p:nvPr/>
        </p:nvGrpSpPr>
        <p:grpSpPr>
          <a:xfrm>
            <a:off x="1884004" y="1690681"/>
            <a:ext cx="8466859" cy="1901603"/>
            <a:chOff x="683568" y="1029335"/>
            <a:chExt cx="3672408" cy="923009"/>
          </a:xfrm>
          <a:noFill/>
        </p:grpSpPr>
        <p:sp>
          <p:nvSpPr>
            <p:cNvPr id="83" name="Rectangle 37"/>
            <p:cNvSpPr>
              <a:spLocks/>
            </p:cNvSpPr>
            <p:nvPr/>
          </p:nvSpPr>
          <p:spPr bwMode="auto">
            <a:xfrm rot="10800000" flipV="1">
              <a:off x="683568" y="1029335"/>
              <a:ext cx="3672408" cy="923009"/>
            </a:xfrm>
            <a:prstGeom prst="rect">
              <a:avLst/>
            </a:prstGeom>
            <a:grpFill/>
            <a:ln w="9525">
              <a:solidFill>
                <a:schemeClr val="bg1">
                  <a:lumMod val="85000"/>
                </a:schemeClr>
              </a:solidFill>
            </a:ln>
            <a:effectLst>
              <a:outerShdw blurRad="152400" dist="381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5785" tIns="47893" rIns="95785" bIns="47893" anchor="t"/>
            <a:lstStyle/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endParaRPr lang="ru-RU" sz="1000" dirty="0">
                <a:solidFill>
                  <a:srgbClr val="000000"/>
                </a:solidFill>
              </a:endParaRPr>
            </a:p>
            <a:p>
              <a:pPr>
                <a:defRPr/>
              </a:pPr>
              <a:r>
                <a:rPr lang="ru-RU" sz="1100" b="1" dirty="0">
                  <a:solidFill>
                    <a:schemeClr val="tx1"/>
                  </a:solidFill>
                </a:rPr>
                <a:t> </a:t>
              </a:r>
            </a:p>
            <a:p>
              <a:pPr>
                <a:defRPr/>
              </a:pPr>
              <a:endParaRPr lang="ru-RU" sz="11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endParaRPr lang="ru-RU" sz="1100" b="1" dirty="0">
                <a:solidFill>
                  <a:srgbClr val="FF0000"/>
                </a:solidFill>
              </a:endParaRPr>
            </a:p>
          </p:txBody>
        </p:sp>
        <p:sp>
          <p:nvSpPr>
            <p:cNvPr id="84" name="Line 24"/>
            <p:cNvSpPr>
              <a:spLocks noChangeShapeType="1"/>
            </p:cNvSpPr>
            <p:nvPr>
              <p:custDataLst>
                <p:tags r:id="rId1"/>
              </p:custDataLst>
            </p:nvPr>
          </p:nvSpPr>
          <p:spPr bwMode="gray">
            <a:xfrm>
              <a:off x="827772" y="1112706"/>
              <a:ext cx="3384000" cy="0"/>
            </a:xfrm>
            <a:prstGeom prst="line">
              <a:avLst/>
            </a:prstGeom>
            <a:grpFill/>
            <a:ln w="12700">
              <a:solidFill>
                <a:srgbClr val="439639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square" lIns="0" tIns="0" rIns="0" bIns="0">
              <a:spAutoFit/>
            </a:bodyPr>
            <a:lstStyle/>
            <a:p>
              <a:endParaRPr lang="ru-RU" sz="1100" dirty="0">
                <a:solidFill>
                  <a:srgbClr val="000000"/>
                </a:solidFill>
              </a:endParaRPr>
            </a:p>
          </p:txBody>
        </p:sp>
        <p:sp>
          <p:nvSpPr>
            <p:cNvPr id="85" name="Rectangle 3"/>
            <p:cNvSpPr txBox="1">
              <a:spLocks noChangeArrowheads="1"/>
            </p:cNvSpPr>
            <p:nvPr>
              <p:custDataLst>
                <p:tags r:id="rId2"/>
              </p:custDataLst>
            </p:nvPr>
          </p:nvSpPr>
          <p:spPr>
            <a:xfrm>
              <a:off x="935848" y="1059200"/>
              <a:ext cx="2268000" cy="77961"/>
            </a:xfrm>
            <a:prstGeom prst="rect">
              <a:avLst/>
            </a:prstGeom>
            <a:grpFill/>
            <a:ln w="19050">
              <a:noFill/>
            </a:ln>
          </p:spPr>
          <p:txBody>
            <a:bodyPr vert="horz" wrap="square" lIns="86493" tIns="0" rIns="86493" bIns="36000" rtlCol="0" anchor="ctr">
              <a:spAutoFit/>
            </a:bodyPr>
            <a:lstStyle>
              <a:defPPr>
                <a:defRPr lang="en-US"/>
              </a:defPPr>
              <a:lvl1pPr marL="0" lvl="0" indent="0" defTabSz="708025" eaLnBrk="0" latinLnBrk="0" hangingPunct="0">
                <a:lnSpc>
                  <a:spcPct val="100000"/>
                </a:lnSpc>
                <a:spcBef>
                  <a:spcPts val="300"/>
                </a:spcBef>
                <a:buClr>
                  <a:srgbClr val="7F7F7F"/>
                </a:buClr>
                <a:buSzPct val="100000"/>
                <a:buFont typeface="Arial" pitchFamily="34" charset="0"/>
                <a:buNone/>
                <a:defRPr sz="1400" b="1" kern="0">
                  <a:solidFill>
                    <a:schemeClr val="accent6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  <a:lvl2pPr marL="457200" indent="-231775" defTabSz="914400" eaLnBrk="1" latinLnBrk="0" hangingPunct="1">
                <a:lnSpc>
                  <a:spcPct val="100000"/>
                </a:lnSpc>
                <a:spcBef>
                  <a:spcPts val="624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240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2pPr>
              <a:lvl3pPr marL="688975" indent="-231775" defTabSz="914400" eaLnBrk="1" latinLnBrk="0" hangingPunct="1">
                <a:lnSpc>
                  <a:spcPct val="100000"/>
                </a:lnSpc>
                <a:spcBef>
                  <a:spcPts val="576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20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3pPr>
              <a:lvl4pPr marL="914400" indent="-225425" defTabSz="914400" eaLnBrk="1" latinLnBrk="0" hangingPunct="1">
                <a:lnSpc>
                  <a:spcPct val="100000"/>
                </a:lnSpc>
                <a:spcBef>
                  <a:spcPts val="528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–"/>
                <a:defRPr sz="18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4pPr>
              <a:lvl5pPr marL="1146175" indent="-231775" defTabSz="914400" eaLnBrk="1" latinLnBrk="0" hangingPunct="1">
                <a:lnSpc>
                  <a:spcPct val="100000"/>
                </a:lnSpc>
                <a:spcBef>
                  <a:spcPts val="480"/>
                </a:spcBef>
                <a:spcAft>
                  <a:spcPts val="0"/>
                </a:spcAft>
                <a:buClr>
                  <a:schemeClr val="tx1"/>
                </a:buClr>
                <a:buSzPct val="80000"/>
                <a:buFont typeface="Arial" pitchFamily="34" charset="0"/>
                <a:buChar char="•"/>
                <a:defRPr sz="1600" baseline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defRPr>
              </a:lvl5pPr>
              <a:lvl6pPr marL="25146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6pPr>
              <a:lvl7pPr marL="29718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7pPr>
              <a:lvl8pPr marL="34290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8pPr>
              <a:lvl9pPr marL="3886200" indent="-228600" defTabSz="914400">
                <a:spcBef>
                  <a:spcPct val="20000"/>
                </a:spcBef>
                <a:buFont typeface="Arial" pitchFamily="34" charset="0"/>
                <a:buChar char="•"/>
                <a:defRPr sz="2000">
                  <a:latin typeface="+mn-lt"/>
                </a:defRPr>
              </a:lvl9pPr>
            </a:lstStyle>
            <a:p>
              <a:r>
                <a:rPr lang="ru-RU" sz="1100" dirty="0">
                  <a:solidFill>
                    <a:srgbClr val="000000">
                      <a:lumMod val="85000"/>
                      <a:lumOff val="15000"/>
                    </a:srgbClr>
                  </a:solidFill>
                </a:rPr>
                <a:t>Стоимость</a:t>
              </a:r>
            </a:p>
          </p:txBody>
        </p:sp>
      </p:grp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1807512"/>
              </p:ext>
            </p:extLst>
          </p:nvPr>
        </p:nvGraphicFramePr>
        <p:xfrm>
          <a:off x="2038895" y="2024727"/>
          <a:ext cx="7979500" cy="1371600"/>
        </p:xfrm>
        <a:graphic>
          <a:graphicData uri="http://schemas.openxmlformats.org/drawingml/2006/table">
            <a:tbl>
              <a:tblPr/>
              <a:tblGrid>
                <a:gridCol w="1823163">
                  <a:extLst>
                    <a:ext uri="{9D8B030D-6E8A-4147-A177-3AD203B41FA5}">
                      <a16:colId xmlns:a16="http://schemas.microsoft.com/office/drawing/2014/main" val="3580265078"/>
                    </a:ext>
                  </a:extLst>
                </a:gridCol>
                <a:gridCol w="1152137">
                  <a:extLst>
                    <a:ext uri="{9D8B030D-6E8A-4147-A177-3AD203B41FA5}">
                      <a16:colId xmlns:a16="http://schemas.microsoft.com/office/drawing/2014/main" val="3891762320"/>
                    </a:ext>
                  </a:extLst>
                </a:gridCol>
                <a:gridCol w="1357877">
                  <a:extLst>
                    <a:ext uri="{9D8B030D-6E8A-4147-A177-3AD203B41FA5}">
                      <a16:colId xmlns:a16="http://schemas.microsoft.com/office/drawing/2014/main" val="249242239"/>
                    </a:ext>
                  </a:extLst>
                </a:gridCol>
                <a:gridCol w="1215441">
                  <a:extLst>
                    <a:ext uri="{9D8B030D-6E8A-4147-A177-3AD203B41FA5}">
                      <a16:colId xmlns:a16="http://schemas.microsoft.com/office/drawing/2014/main" val="2620308661"/>
                    </a:ext>
                  </a:extLst>
                </a:gridCol>
                <a:gridCol w="1215441">
                  <a:extLst>
                    <a:ext uri="{9D8B030D-6E8A-4147-A177-3AD203B41FA5}">
                      <a16:colId xmlns:a16="http://schemas.microsoft.com/office/drawing/2014/main" val="2519822525"/>
                    </a:ext>
                  </a:extLst>
                </a:gridCol>
                <a:gridCol w="1215441">
                  <a:extLst>
                    <a:ext uri="{9D8B030D-6E8A-4147-A177-3AD203B41FA5}">
                      <a16:colId xmlns:a16="http://schemas.microsoft.com/office/drawing/2014/main" val="3916303798"/>
                    </a:ext>
                  </a:extLst>
                </a:gridCol>
              </a:tblGrid>
              <a:tr h="371475"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1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Мобильное приложение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1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Микросервисы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1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Лицензии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1" i="0" u="none" strike="noStrike" dirty="0" smtClean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Поддержка*</a:t>
                      </a:r>
                      <a:endParaRPr lang="ru-RU" sz="1100" b="1" i="0" u="none" strike="noStrike" dirty="0">
                        <a:solidFill>
                          <a:srgbClr val="3E5057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1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Итого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42183446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Cloudfactory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7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5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3.6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35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0" i="0" u="none" strike="noStrike" dirty="0" smtClean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15.6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5993979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IDeast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7.1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8.3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35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0" i="0" u="none" strike="noStrike" dirty="0" smtClean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15.4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7519221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KODE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8.8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3.5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35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0" i="0" u="none" strike="noStrike" dirty="0" smtClean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12.3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20898542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SimbirSoft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13.3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20.6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35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0" i="0" u="none" strike="noStrike" dirty="0" smtClean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33.9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EF5E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1256079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Diasoft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11.0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1.0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35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0" i="0" u="none" strike="noStrike" dirty="0" smtClean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00" b="0" i="0" u="none" strike="noStrike" dirty="0">
                          <a:solidFill>
                            <a:srgbClr val="3E5057"/>
                          </a:solidFill>
                          <a:effectLst/>
                          <a:latin typeface="Tahoma" panose="020B0604030504040204" pitchFamily="34" charset="0"/>
                        </a:rPr>
                        <a:t>12.0 млн. руб.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AD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8322917"/>
                  </a:ext>
                </a:extLst>
              </a:tr>
            </a:tbl>
          </a:graphicData>
        </a:graphic>
      </p:graphicFrame>
      <p:graphicFrame>
        <p:nvGraphicFramePr>
          <p:cNvPr id="20" name="Диаграмма 1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83061841"/>
              </p:ext>
            </p:extLst>
          </p:nvPr>
        </p:nvGraphicFramePr>
        <p:xfrm>
          <a:off x="1883999" y="3653814"/>
          <a:ext cx="8466863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216471" y="6497733"/>
            <a:ext cx="313419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100" dirty="0" smtClean="0"/>
              <a:t>* Предполагается создание собственного ЦК</a:t>
            </a:r>
            <a:endParaRPr lang="ru-RU" sz="1100" dirty="0"/>
          </a:p>
        </p:txBody>
      </p:sp>
    </p:spTree>
    <p:extLst>
      <p:ext uri="{BB962C8B-B14F-4D97-AF65-F5344CB8AC3E}">
        <p14:creationId xmlns:p14="http://schemas.microsoft.com/office/powerpoint/2010/main" val="3349755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80000" y="266852"/>
            <a:ext cx="11232000" cy="307777"/>
          </a:xfrm>
        </p:spPr>
        <p:txBody>
          <a:bodyPr/>
          <a:lstStyle/>
          <a:p>
            <a:r>
              <a:rPr lang="ru-RU" dirty="0" smtClean="0"/>
              <a:t>Требования к разработке</a:t>
            </a:r>
            <a:endParaRPr lang="ru-RU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359742" y="717044"/>
            <a:ext cx="11472515" cy="22170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indent="-365760" algn="just">
              <a:lnSpc>
                <a:spcPct val="107000"/>
              </a:lnSpc>
              <a:spcBef>
                <a:spcPts val="200"/>
              </a:spcBef>
              <a:spcAft>
                <a:spcPts val="0"/>
              </a:spcAft>
            </a:pPr>
            <a:r>
              <a:rPr lang="ru-RU" sz="1150" b="1" dirty="0">
                <a:solidFill>
                  <a:srgbClr val="2E74B5"/>
                </a:solidFill>
                <a:latin typeface="Tahoma" panose="020B060403050404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Общие требования</a:t>
            </a:r>
            <a:endParaRPr lang="ru-RU" sz="1150" b="1" dirty="0">
              <a:solidFill>
                <a:srgbClr val="2E74B5"/>
              </a:solidFill>
              <a:latin typeface="Calibri Light" panose="020F03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Bef>
                <a:spcPts val="400"/>
              </a:spcBef>
              <a:spcAft>
                <a:spcPts val="0"/>
              </a:spcAft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Торговое мобильное приложение должно отвечать следующим требованиям:</a:t>
            </a:r>
            <a:endParaRPr lang="ru-RU" sz="115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Bef>
                <a:spcPts val="400"/>
              </a:spcBef>
              <a:spcAft>
                <a:spcPts val="0"/>
              </a:spcAft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– модульность построения;</a:t>
            </a:r>
            <a:endParaRPr lang="ru-RU" sz="115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Bef>
                <a:spcPts val="400"/>
              </a:spcBef>
              <a:spcAft>
                <a:spcPts val="0"/>
              </a:spcAft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– </a:t>
            </a:r>
            <a:r>
              <a:rPr lang="ru-RU" sz="1150" dirty="0" err="1"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микросервисная</a:t>
            </a: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архитектура;</a:t>
            </a:r>
            <a:endParaRPr lang="ru-RU" sz="115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Bef>
                <a:spcPts val="400"/>
              </a:spcBef>
              <a:spcAft>
                <a:spcPts val="0"/>
              </a:spcAft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– горизонтальная масштабируемость;</a:t>
            </a:r>
            <a:endParaRPr lang="ru-RU" sz="115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Bef>
                <a:spcPts val="400"/>
              </a:spcBef>
              <a:spcAft>
                <a:spcPts val="0"/>
              </a:spcAft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– использование технологий с открытым программным кодом;</a:t>
            </a:r>
            <a:endParaRPr lang="ru-RU" sz="115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Bef>
                <a:spcPts val="400"/>
              </a:spcBef>
              <a:spcAft>
                <a:spcPts val="0"/>
              </a:spcAft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– отсутствие коммерческих лицензируемых компонентов;</a:t>
            </a:r>
            <a:endParaRPr lang="ru-RU" sz="115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Bef>
                <a:spcPts val="400"/>
              </a:spcBef>
              <a:spcAft>
                <a:spcPts val="0"/>
              </a:spcAft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– безопасность, распределение прав доступа к данным;</a:t>
            </a:r>
            <a:endParaRPr lang="ru-RU" sz="115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– предоставление открытых программных интерфейсов API.</a:t>
            </a:r>
            <a:endParaRPr lang="ru-RU" sz="1150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359742" y="2854405"/>
            <a:ext cx="11472515" cy="40132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07000"/>
              </a:lnSpc>
              <a:spcBef>
                <a:spcPts val="400"/>
              </a:spcBef>
              <a:buClr>
                <a:srgbClr val="1F4E79"/>
              </a:buClr>
            </a:pPr>
            <a:r>
              <a:rPr lang="ru-RU" sz="1150" b="1" dirty="0" smtClean="0">
                <a:solidFill>
                  <a:srgbClr val="2E74B5"/>
                </a:solidFill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Требование к набору </a:t>
            </a:r>
            <a:r>
              <a:rPr lang="ru-RU" sz="1150" b="1" dirty="0" err="1" smtClean="0">
                <a:solidFill>
                  <a:srgbClr val="2E74B5"/>
                </a:solidFill>
                <a:latin typeface="Tahom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микросервисов</a:t>
            </a:r>
            <a:endParaRPr lang="ru-RU" sz="1150" dirty="0" smtClean="0">
              <a:latin typeface="Tahoma" panose="020B0604030504040204" pitchFamily="34" charset="0"/>
              <a:ea typeface="Calibri" panose="020F0502020204030204" pitchFamily="34" charset="0"/>
            </a:endParaRPr>
          </a:p>
          <a:p>
            <a:pPr marL="342900" lvl="0" indent="-342900" algn="just">
              <a:lnSpc>
                <a:spcPct val="150000"/>
              </a:lnSpc>
              <a:spcBef>
                <a:spcPts val="400"/>
              </a:spcBef>
              <a:spcAft>
                <a:spcPts val="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 smtClean="0">
                <a:latin typeface="Tahoma" panose="020B0604030504040204" pitchFamily="34" charset="0"/>
                <a:ea typeface="Calibri" panose="020F0502020204030204" pitchFamily="34" charset="0"/>
              </a:rPr>
              <a:t>Микросервис </a:t>
            </a: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Настройки профиля. Предназначен для управления настройками клиента. 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Микросервис Авторизации. Предназначен для управления процессом авторизации клиента в торговом мобильном приложении.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Микросервис Заявки. Предназначен для хранения информации и управления процессом подачи, регистрации заявки и изменения ее статуса.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Микросервис Сделки. Предназначен для хранения информации и управления процессом подтверждения сделки, расчета ее стоимости и изменения статуса.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Микросервис История операций. Предназначен для хранения информации по истории совершенных клиентом сделок и поданных заявок (перечень сделок/заявок, основные параметры сделок/заявок).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Микросервис Портфель. Предназначен для расчета в режиме онлайн остатка на брокерском счете клиента в разрезе денег (в разных валютах) и бумаг. 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Микросервис Финансовый инструмент. Предназначен для отображения в приложении и выбора клиентом доступных к покупке/продаже ценных бумаг и их параметров.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Микросервис Брокерский счет.  Предназначен для хранения информации и управления процессом пополнения/списания с брокерского счета.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Микросервис Лимиты. Предназначен для мониторинга доступных денежных средств на брокерском счете клиента для подачи заявки с учетом уже выставленных, но неисполненных заявок, брокерской комиссии и налогов.</a:t>
            </a:r>
          </a:p>
          <a:p>
            <a:pPr marL="342900" lvl="0" indent="-342900" algn="just">
              <a:lnSpc>
                <a:spcPct val="150000"/>
              </a:lnSpc>
              <a:spcAft>
                <a:spcPts val="400"/>
              </a:spcAft>
              <a:buClr>
                <a:srgbClr val="1F4E79"/>
              </a:buClr>
              <a:buFont typeface="Symbol" panose="05050102010706020507" pitchFamily="18" charset="2"/>
              <a:buChar char=""/>
            </a:pPr>
            <a:r>
              <a:rPr lang="ru-RU" sz="1150" dirty="0">
                <a:latin typeface="Tahoma" panose="020B0604030504040204" pitchFamily="34" charset="0"/>
                <a:ea typeface="Calibri" panose="020F0502020204030204" pitchFamily="34" charset="0"/>
              </a:rPr>
              <a:t>Микросервис Проводки. Предназначен для формирования проводок в бек-офисной системе Банка в результате операций зачисления/списания с брокерского счета, зачисления комиссии, налогов. </a:t>
            </a:r>
          </a:p>
        </p:txBody>
      </p:sp>
    </p:spTree>
    <p:extLst>
      <p:ext uri="{BB962C8B-B14F-4D97-AF65-F5344CB8AC3E}">
        <p14:creationId xmlns:p14="http://schemas.microsoft.com/office/powerpoint/2010/main" val="85602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6"/>
          <p:cNvSpPr>
            <a:spLocks noGrp="1"/>
          </p:cNvSpPr>
          <p:nvPr>
            <p:ph type="title"/>
          </p:nvPr>
        </p:nvSpPr>
        <p:spPr>
          <a:xfrm>
            <a:off x="1931333" y="564037"/>
            <a:ext cx="6874935" cy="373051"/>
          </a:xfrm>
        </p:spPr>
        <p:txBody>
          <a:bodyPr/>
          <a:lstStyle/>
          <a:p>
            <a:r>
              <a:rPr lang="ru-RU" sz="2400" dirty="0">
                <a:latin typeface="Tahoma" panose="020B0604030504040204" pitchFamily="34" charset="0"/>
              </a:rPr>
              <a:t>Проект решения</a:t>
            </a:r>
            <a:endParaRPr lang="ru-RU" sz="831" dirty="0">
              <a:solidFill>
                <a:schemeClr val="tx1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107756" y="2182070"/>
            <a:ext cx="9146588" cy="899630"/>
          </a:xfrm>
          <a:prstGeom prst="rect">
            <a:avLst/>
          </a:prstGeom>
        </p:spPr>
        <p:txBody>
          <a:bodyPr wrap="square" lIns="27000" tIns="27000" rIns="27000" bIns="27000" anchor="t" anchorCtr="0">
            <a:spAutoFit/>
          </a:bodyPr>
          <a:lstStyle/>
          <a:p>
            <a:pPr marL="342891" indent="-342891">
              <a:spcBef>
                <a:spcPts val="451"/>
              </a:spcBef>
              <a:spcAft>
                <a:spcPts val="451"/>
              </a:spcAft>
              <a:buFont typeface="+mj-lt"/>
              <a:buAutoNum type="arabicPeriod"/>
            </a:pPr>
            <a:r>
              <a:rPr lang="ru-RU" sz="1275" b="1" dirty="0"/>
              <a:t>У</a:t>
            </a:r>
            <a:r>
              <a:rPr lang="ru-RU" sz="1275" b="1" dirty="0" smtClean="0"/>
              <a:t>твердить целевую </a:t>
            </a:r>
            <a:r>
              <a:rPr lang="ru-RU" sz="1275" b="1" dirty="0"/>
              <a:t>архитектуру решения </a:t>
            </a:r>
            <a:r>
              <a:rPr lang="ru-RU" sz="1275" b="1" dirty="0" smtClean="0"/>
              <a:t>(</a:t>
            </a:r>
            <a:r>
              <a:rPr lang="ru-RU" sz="1275" b="1" dirty="0"/>
              <a:t>слайд </a:t>
            </a:r>
            <a:r>
              <a:rPr lang="ru-RU" sz="1275" b="1" dirty="0" smtClean="0"/>
              <a:t>№</a:t>
            </a:r>
            <a:r>
              <a:rPr lang="en-US" sz="1275" b="1" dirty="0" smtClean="0"/>
              <a:t>4</a:t>
            </a:r>
            <a:r>
              <a:rPr lang="ru-RU" sz="1275" b="1" dirty="0" smtClean="0"/>
              <a:t>)</a:t>
            </a:r>
          </a:p>
          <a:p>
            <a:pPr marL="342891" indent="-342891">
              <a:spcBef>
                <a:spcPts val="451"/>
              </a:spcBef>
              <a:spcAft>
                <a:spcPts val="451"/>
              </a:spcAft>
              <a:buFont typeface="+mj-lt"/>
              <a:buAutoNum type="arabicPeriod"/>
            </a:pPr>
            <a:r>
              <a:rPr lang="ru-RU" sz="1275" b="1" dirty="0" smtClean="0"/>
              <a:t>Утвердить проектную архитектуру (</a:t>
            </a:r>
            <a:r>
              <a:rPr lang="ru-RU" sz="1275" b="1" dirty="0"/>
              <a:t>слайд </a:t>
            </a:r>
            <a:r>
              <a:rPr lang="ru-RU" sz="1275" b="1" dirty="0" smtClean="0"/>
              <a:t>№5)</a:t>
            </a:r>
            <a:endParaRPr lang="ru-RU" sz="1275" b="1" dirty="0"/>
          </a:p>
          <a:p>
            <a:pPr marL="342891" indent="-342891">
              <a:spcBef>
                <a:spcPts val="451"/>
              </a:spcBef>
              <a:spcAft>
                <a:spcPts val="451"/>
              </a:spcAft>
              <a:buFont typeface="+mj-lt"/>
              <a:buAutoNum type="arabicPeriod"/>
            </a:pPr>
            <a:r>
              <a:rPr lang="ru-RU" sz="1275" b="1" dirty="0"/>
              <a:t>Признать целесообразным </a:t>
            </a:r>
            <a:r>
              <a:rPr lang="ru-RU" sz="1275" b="1" dirty="0" smtClean="0"/>
              <a:t>вынесение вопроса об открытии проекта на СПТ</a:t>
            </a:r>
            <a:endParaRPr lang="ru-RU" sz="1275" b="1" dirty="0"/>
          </a:p>
        </p:txBody>
      </p:sp>
    </p:spTree>
    <p:extLst>
      <p:ext uri="{BB962C8B-B14F-4D97-AF65-F5344CB8AC3E}">
        <p14:creationId xmlns:p14="http://schemas.microsoft.com/office/powerpoint/2010/main" val="3173870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q8JtFRgGC0G9_0Un4xRMuA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f1P88_sIgEKVeTx8EeUGfg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q8JtFRgGC0G9_0Un4xRMuA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q8JtFRgGC0G9_0Un4xRMuA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KL5xpSvcUW1zz3O.T6vfg"/>
</p:tagLst>
</file>

<file path=ppt/theme/theme1.xml><?xml version="1.0" encoding="utf-8"?>
<a:theme xmlns:a="http://schemas.openxmlformats.org/drawingml/2006/main" name="Тема Office">
  <a:themeElements>
    <a:clrScheme name="АИЖК">
      <a:dk1>
        <a:srgbClr val="3E5057"/>
      </a:dk1>
      <a:lt1>
        <a:sysClr val="window" lastClr="FFFFFF"/>
      </a:lt1>
      <a:dk2>
        <a:srgbClr val="3E5057"/>
      </a:dk2>
      <a:lt2>
        <a:srgbClr val="FFFFFF"/>
      </a:lt2>
      <a:accent1>
        <a:srgbClr val="DCDEE0"/>
      </a:accent1>
      <a:accent2>
        <a:srgbClr val="A6AAA9"/>
      </a:accent2>
      <a:accent3>
        <a:srgbClr val="7F7F7F"/>
      </a:accent3>
      <a:accent4>
        <a:srgbClr val="3E5057"/>
      </a:accent4>
      <a:accent5>
        <a:srgbClr val="A6AAA9"/>
      </a:accent5>
      <a:accent6>
        <a:srgbClr val="8FC54C"/>
      </a:accent6>
      <a:hlink>
        <a:srgbClr val="8FC54C"/>
      </a:hlink>
      <a:folHlink>
        <a:srgbClr val="3E5057"/>
      </a:folHlink>
    </a:clrScheme>
    <a:fontScheme name="Другая 3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emplate_AHML_4.pptx [только чтение]" id="{683D8B4C-CCED-4A32-AB74-DC63D92A5C4B}" vid="{85563BA2-75FB-4245-8164-76E951ED826E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  <a:fontScheme name="Стандартная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106614</TotalTime>
  <Words>737</Words>
  <Application>Microsoft Office PowerPoint</Application>
  <PresentationFormat>Широкоэкранный</PresentationFormat>
  <Paragraphs>156</Paragraphs>
  <Slides>8</Slides>
  <Notes>5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6" baseType="lpstr">
      <vt:lpstr>Arial</vt:lpstr>
      <vt:lpstr>Calibri</vt:lpstr>
      <vt:lpstr>Calibri Light</vt:lpstr>
      <vt:lpstr>Symbol</vt:lpstr>
      <vt:lpstr>Tahoma</vt:lpstr>
      <vt:lpstr>Times New Roman</vt:lpstr>
      <vt:lpstr>Тема Office</vt:lpstr>
      <vt:lpstr>think-cell Slide</vt:lpstr>
      <vt:lpstr>Архитектурный совет ДОМ РФ</vt:lpstr>
      <vt:lpstr>Название вопроса: Разработка торгового мобильного приложения для блока «Казначейские продукты» ДОМ.РФ</vt:lpstr>
      <vt:lpstr>Обоснование</vt:lpstr>
      <vt:lpstr>Целевая архитектура</vt:lpstr>
      <vt:lpstr>Проектная архитектура</vt:lpstr>
      <vt:lpstr>Цели и стоимость проекта</vt:lpstr>
      <vt:lpstr>Требования к разработке</vt:lpstr>
      <vt:lpstr>Проект решения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Название презентации  Материалы ко встрече с И.И. Ивановым  9 августа 2016 г.</dc:title>
  <dc:creator>Туманов Андрей Анатольевич</dc:creator>
  <cp:lastModifiedBy>Винокуров Игорь Вадимович</cp:lastModifiedBy>
  <cp:revision>3309</cp:revision>
  <cp:lastPrinted>2019-02-27T06:28:50Z</cp:lastPrinted>
  <dcterms:created xsi:type="dcterms:W3CDTF">2017-03-22T09:24:22Z</dcterms:created>
  <dcterms:modified xsi:type="dcterms:W3CDTF">2020-05-07T10:33:11Z</dcterms:modified>
</cp:coreProperties>
</file>